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0ad3c9e75434bfd" /><Relationship Type="http://schemas.openxmlformats.org/officeDocument/2006/relationships/extended-properties" Target="/docProps/app.xml" Id="R7108cdb618824731" /><Relationship Type="http://schemas.openxmlformats.org/officeDocument/2006/relationships/officeDocument" Target="/ppt/presentation.xml" Id="R8b2beec68e1949b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16f9799b4674845"/>
  </p:sldMasterIdLst>
  <p:notesMasterIdLst>
    <p:notesMasterId xmlns:r="http://schemas.openxmlformats.org/officeDocument/2006/relationships" r:id="R8e3a007af01f42ae"/>
  </p:notesMasterIdLst>
  <p:sldIdLst>
    <p:sldId xmlns:r="http://schemas.openxmlformats.org/officeDocument/2006/relationships" id="256" r:id="Re9c2ca866cff429f"/>
    <p:sldId xmlns:r="http://schemas.openxmlformats.org/officeDocument/2006/relationships" id="257" r:id="Re711a0a7ec384850"/>
    <p:sldId xmlns:r="http://schemas.openxmlformats.org/officeDocument/2006/relationships" id="258" r:id="Rdf6e2e438fe64d35"/>
    <p:sldId xmlns:r="http://schemas.openxmlformats.org/officeDocument/2006/relationships" id="259" r:id="Rfe5114bf1206442e"/>
    <p:sldId xmlns:r="http://schemas.openxmlformats.org/officeDocument/2006/relationships" id="260" r:id="R034d6a44323042a6"/>
    <p:sldId xmlns:r="http://schemas.openxmlformats.org/officeDocument/2006/relationships" id="261" r:id="Ra0860033d16c47e8"/>
    <p:sldId xmlns:r="http://schemas.openxmlformats.org/officeDocument/2006/relationships" id="262" r:id="R9ed1dc3e7bed44a6"/>
    <p:sldId xmlns:r="http://schemas.openxmlformats.org/officeDocument/2006/relationships" id="263" r:id="R57bfb42deb0a4093"/>
    <p:sldId xmlns:r="http://schemas.openxmlformats.org/officeDocument/2006/relationships" id="264" r:id="R736b9047111f4286"/>
    <p:sldId xmlns:r="http://schemas.openxmlformats.org/officeDocument/2006/relationships" id="265" r:id="R156f7df2523b4474"/>
    <p:sldId xmlns:r="http://schemas.openxmlformats.org/officeDocument/2006/relationships" id="266" r:id="Rf90563798e424bb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4af2c477eb04677" /><Relationship Type="http://schemas.openxmlformats.org/officeDocument/2006/relationships/slideMaster" Target="/ppt/slideMasters/slideMaster1.xml" Id="Rb16f9799b4674845" /><Relationship Type="http://schemas.openxmlformats.org/officeDocument/2006/relationships/notesMaster" Target="/ppt/notesMasters/notesMaster1.xml" Id="R8e3a007af01f42ae" /><Relationship Type="http://schemas.openxmlformats.org/officeDocument/2006/relationships/presProps" Target="/ppt/presProps.xml" Id="R938a44fcb6264c32" /><Relationship Type="http://schemas.openxmlformats.org/officeDocument/2006/relationships/tableStyles" Target="/ppt/tableStyles.xml" Id="Re704ae1430664fcf" /><Relationship Type="http://schemas.openxmlformats.org/officeDocument/2006/relationships/slide" Target="/ppt/slides/slide1.xml" Id="Re9c2ca866cff429f" /><Relationship Type="http://schemas.openxmlformats.org/officeDocument/2006/relationships/slide" Target="/ppt/slides/slide2.xml" Id="Re711a0a7ec384850" /><Relationship Type="http://schemas.openxmlformats.org/officeDocument/2006/relationships/slide" Target="/ppt/slides/slide3.xml" Id="Rdf6e2e438fe64d35" /><Relationship Type="http://schemas.openxmlformats.org/officeDocument/2006/relationships/slide" Target="/ppt/slides/slide4.xml" Id="Rfe5114bf1206442e" /><Relationship Type="http://schemas.openxmlformats.org/officeDocument/2006/relationships/slide" Target="/ppt/slides/slide5.xml" Id="R034d6a44323042a6" /><Relationship Type="http://schemas.openxmlformats.org/officeDocument/2006/relationships/slide" Target="/ppt/slides/slide6.xml" Id="Ra0860033d16c47e8" /><Relationship Type="http://schemas.openxmlformats.org/officeDocument/2006/relationships/slide" Target="/ppt/slides/slide7.xml" Id="R9ed1dc3e7bed44a6" /><Relationship Type="http://schemas.openxmlformats.org/officeDocument/2006/relationships/slide" Target="/ppt/slides/slide8.xml" Id="R57bfb42deb0a4093" /><Relationship Type="http://schemas.openxmlformats.org/officeDocument/2006/relationships/slide" Target="/ppt/slides/slide9.xml" Id="R736b9047111f4286" /><Relationship Type="http://schemas.openxmlformats.org/officeDocument/2006/relationships/slide" Target="/ppt/slides/slide10.xml" Id="R156f7df2523b4474" /><Relationship Type="http://schemas.openxmlformats.org/officeDocument/2006/relationships/slide" Target="/ppt/slides/slide11.xml" Id="Rf90563798e424bb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62cf028337c41e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7fdfd3c23b64361" /><Relationship Type="http://schemas.openxmlformats.org/officeDocument/2006/relationships/notesMaster" Target="/ppt/notesMasters/notesMaster1.xml" Id="Rc715b9b3486648f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66291de4301455b" /><Relationship Type="http://schemas.openxmlformats.org/officeDocument/2006/relationships/notesMaster" Target="/ppt/notesMasters/notesMaster1.xml" Id="R833d87d6db0d4b1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6f1468527ab4a05" /><Relationship Type="http://schemas.openxmlformats.org/officeDocument/2006/relationships/notesMaster" Target="/ppt/notesMasters/notesMaster1.xml" Id="Ra474435118584b0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493f4e9805a4a07" /><Relationship Type="http://schemas.openxmlformats.org/officeDocument/2006/relationships/notesMaster" Target="/ppt/notesMasters/notesMaster1.xml" Id="R9bcca275d0a2418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5359fac41424840" /><Relationship Type="http://schemas.openxmlformats.org/officeDocument/2006/relationships/notesMaster" Target="/ppt/notesMasters/notesMaster1.xml" Id="R739682f093b548a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635fb71306047c8" /><Relationship Type="http://schemas.openxmlformats.org/officeDocument/2006/relationships/notesMaster" Target="/ppt/notesMasters/notesMaster1.xml" Id="Rcbf83807d32f4b1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46c9b8ca1e34f8c" /><Relationship Type="http://schemas.openxmlformats.org/officeDocument/2006/relationships/notesMaster" Target="/ppt/notesMasters/notesMaster1.xml" Id="Rfecb9a12f2ec483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44b99044cf84421" /><Relationship Type="http://schemas.openxmlformats.org/officeDocument/2006/relationships/notesMaster" Target="/ppt/notesMasters/notesMaster1.xml" Id="R6939e22a8c444973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29d54a1be2e4ab3" /><Relationship Type="http://schemas.openxmlformats.org/officeDocument/2006/relationships/notesMaster" Target="/ppt/notesMasters/notesMaster1.xml" Id="R338b1766e2ba48c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457d1c5bcca9476f" /><Relationship Type="http://schemas.openxmlformats.org/officeDocument/2006/relationships/notesMaster" Target="/ppt/notesMasters/notesMaster1.xml" Id="R6f2df54a852e4beb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3b4c00183d3545df" /><Relationship Type="http://schemas.openxmlformats.org/officeDocument/2006/relationships/notesMaster" Target="/ppt/notesMasters/notesMaster1.xml" Id="R074311a016164c6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apps/platform/lib/company-identity.ts</a:t>
            </a:r>
          </a:p>
          <a:p xmlns:a="http://schemas.openxmlformats.org/drawingml/2006/main">
            <a:r>
              <a:t>- apps/platform/public/logo-cropped.png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apps/platform/features/company-site/components/about-content.tsx</a:t>
            </a:r>
          </a:p>
          <a:p xmlns:a="http://schemas.openxmlformats.org/drawingml/2006/main">
            <a:r>
              <a:t>- apps/platform/features/company-site/content/claims.ts</a:t>
            </a:r>
          </a:p>
          <a:p xmlns:a="http://schemas.openxmlformats.org/drawingml/2006/main">
            <a:r>
              <a:t>- /Users/vishalsrivastava/Development/github-projects/saas-product/agnicode-repo/apps/platform/public/images/company/agnicode-products-lab-v2.jpg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https://sequoiacap.com/article/writing-a-business-plan</a:t>
            </a:r>
          </a:p>
          <a:p xmlns:a="http://schemas.openxmlformats.org/drawingml/2006/main">
            <a:r>
              <a:t>- apps/archidepth/README.md</a:t>
            </a:r>
          </a:p>
          <a:p xmlns:a="http://schemas.openxmlformats.org/drawingml/2006/main">
            <a:r>
              <a:t>- apps/platform/features/company-site/components/about-content.tsx</a:t>
            </a:r>
          </a:p>
          <a:p xmlns:a="http://schemas.openxmlformats.org/drawingml/2006/main">
            <a:r>
              <a:t>- apps/platform/features/company-site/content/claims.ts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https://github.blog/news-insights/octoverse/octoverse-a-new-developer-joins-github-every-second-as-ai-leads-typescript-to-1/</a:t>
            </a:r>
          </a:p>
          <a:p xmlns:a="http://schemas.openxmlformats.org/drawingml/2006/main">
            <a:r>
              <a:t>- https://stackoverflow.blog/2025/12/29/developers-remain-willing-but-reluctant-to-use-ai-the-2025-developer-survey-results-are-here/</a:t>
            </a:r>
          </a:p>
          <a:p xmlns:a="http://schemas.openxmlformats.org/drawingml/2006/main">
            <a:r>
              <a:t>- /Users/vishalsrivastava/Development/github-projects/saas-product/agnicode-repo/apps/platform/public/images/company/agnicode-about-office-v2.jpg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https://www.slashdata.co/post/global-developer-population-trends-2025-how-many-developers-are-there</a:t>
            </a:r>
          </a:p>
          <a:p xmlns:a="http://schemas.openxmlformats.org/drawingml/2006/main">
            <a:r>
              <a:t>- https://survey.stackoverflow.co/2025/developers</a:t>
            </a:r>
          </a:p>
          <a:p xmlns:a="http://schemas.openxmlformats.org/drawingml/2006/main">
            <a:r>
              <a:t>- https://stackoverflow.blog/2025/12/29/developers-remain-willing-but-reluctant-to-use-ai-the-2025-developer-survey-results-are-here/</a:t>
            </a:r>
          </a:p>
          <a:p xmlns:a="http://schemas.openxmlformats.org/drawingml/2006/main">
            <a:r>
              <a:t>- https://www.hellointerview.com/landing</a:t>
            </a:r>
          </a:p>
          <a:p xmlns:a="http://schemas.openxmlformats.org/drawingml/2006/main">
            <a:r>
              <a:t>- https://www.designgurus.io/pricing</a:t>
            </a:r>
          </a:p>
          <a:p xmlns:a="http://schemas.openxmlformats.org/drawingml/2006/main">
            <a:r>
              <a:t>- All market values are Agnicode calculations from cited inputs; $99 ACV is an illustrative pricing assumption, not current pricing.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apps/archidepth/README.md</a:t>
            </a:r>
          </a:p>
          <a:p xmlns:a="http://schemas.openxmlformats.org/drawingml/2006/main">
            <a:r>
              <a:t>- apps/archidepth/config/landing-page.ts</a:t>
            </a:r>
          </a:p>
          <a:p xmlns:a="http://schemas.openxmlformats.org/drawingml/2006/main">
            <a:r>
              <a:t>- apps/platform/features/company-site/content/claims.ts</a:t>
            </a:r>
          </a:p>
          <a:p xmlns:a="http://schemas.openxmlformats.org/drawingml/2006/main">
            <a:r>
              <a:t>- /Users/vishalsrivastava/Development/github-projects/saas-product/agnicode-repo/apps/platform/public/images/company/archidepth-interactive-lab-v2.jpg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apps/platform/features/company-site/content/claims.ts</a:t>
            </a:r>
          </a:p>
          <a:p xmlns:a="http://schemas.openxmlformats.org/drawingml/2006/main">
            <a:r>
              <a:t>- apps/platform/features/company-site/components/platform-overview.tsx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apps/platform/app/(accounts)/(platform)/billing</a:t>
            </a:r>
          </a:p>
          <a:p xmlns:a="http://schemas.openxmlformats.org/drawingml/2006/main">
            <a:r>
              <a:t>- apps/platform/app/(accounts)/(platform)/licenses</a:t>
            </a:r>
          </a:p>
          <a:p xmlns:a="http://schemas.openxmlformats.org/drawingml/2006/main">
            <a:r>
              <a:t>- apps/platform/features/company-site/components/investors-content.tsx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https://www.ycombinator.com/blog/how-to-pitch-your-company/</a:t>
            </a:r>
          </a:p>
          <a:p xmlns:a="http://schemas.openxmlformats.org/drawingml/2006/main">
            <a:r>
              <a:t>- apps/platform/features/company-site/components/home-content.tsx</a:t>
            </a:r>
          </a:p>
          <a:p xmlns:a="http://schemas.openxmlformats.org/drawingml/2006/main">
            <a:r>
              <a:t>- apps/platform/features/company-site/components/investors-content.tsx</a:t>
            </a:r>
          </a:p>
          <a:p xmlns:a="http://schemas.openxmlformats.org/drawingml/2006/main">
            <a:r>
              <a:t>- /Users/vishalsrivastava/Development/github-projects/saas-product/agnicode-repo/apps/platform/public/images/company/agnicode-contact-success-v2.jpg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Illustrative Agnicode financing model; not an existing round, commitment, forecast, or offer to sell securities.</a:t>
            </a:r>
          </a:p>
          <a:p xmlns:a="http://schemas.openxmlformats.org/drawingml/2006/main">
            <a:r>
              <a:t>- Target ARR math uses the slide 5 illustrative $99 annual individual ACV and does not assign revenue to team pilots.</a:t>
            </a:r>
          </a:p>
          <a:p xmlns:a="http://schemas.openxmlformats.org/drawingml/2006/main">
            <a:r>
              <a:t>- Final round size and milestones should be reconciled with current cash, team plan, acquisition data, and investor terms before circulation.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apps/platform/lib/company-identity.ts</a:t>
            </a:r>
          </a:p>
          <a:p xmlns:a="http://schemas.openxmlformats.org/drawingml/2006/main">
            <a:r>
              <a:t>- apps/platform/public/logo-cropped.png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1501a2573c6418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63222596e41417d" /><Relationship Type="http://schemas.openxmlformats.org/officeDocument/2006/relationships/slideLayout" Target="/ppt/slideLayouts/slideLayout1.xml" Id="Rdab86fc6c92a4a1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ab86fc6c92a4a1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6c96c403f6f4b33" /><Relationship Type="http://schemas.openxmlformats.org/officeDocument/2006/relationships/image" Target="/ppt/media/image.png" Id="R47e9435b55094c83" /><Relationship Type="http://schemas.openxmlformats.org/officeDocument/2006/relationships/notesSlide" Target="/ppt/notesSlides/notesSlide1.xml" Id="R8357e4623a734b1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c0a82958399455e" /><Relationship Type="http://schemas.openxmlformats.org/officeDocument/2006/relationships/image" Target="/ppt/media/image.jpeg" Id="R1165c9adf0c24c4b" /><Relationship Type="http://schemas.openxmlformats.org/officeDocument/2006/relationships/notesSlide" Target="/ppt/notesSlides/notesSlide2.xml" Id="Re46b898bfd4049b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58df31ef3d74a13" /><Relationship Type="http://schemas.openxmlformats.org/officeDocument/2006/relationships/notesSlide" Target="/ppt/notesSlides/notesSlide3.xml" Id="R20f909730261476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08f77f555314218" /><Relationship Type="http://schemas.openxmlformats.org/officeDocument/2006/relationships/image" Target="/ppt/media/image2.jpeg" Id="Rddd8587343cf4d3e" /><Relationship Type="http://schemas.openxmlformats.org/officeDocument/2006/relationships/notesSlide" Target="/ppt/notesSlides/notesSlide4.xml" Id="Read2b2302f23460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24b9c54be624379" /><Relationship Type="http://schemas.openxmlformats.org/officeDocument/2006/relationships/notesSlide" Target="/ppt/notesSlides/notesSlide5.xml" Id="R95d388a7d156414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890818043124da6" /><Relationship Type="http://schemas.openxmlformats.org/officeDocument/2006/relationships/image" Target="/ppt/media/image3.jpeg" Id="R2ee4202002ea4d3d" /><Relationship Type="http://schemas.openxmlformats.org/officeDocument/2006/relationships/notesSlide" Target="/ppt/notesSlides/notesSlide6.xml" Id="R030d66ea92ce4ce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1daefddf6c647d1" /><Relationship Type="http://schemas.openxmlformats.org/officeDocument/2006/relationships/notesSlide" Target="/ppt/notesSlides/notesSlide7.xml" Id="R20782dd81f6d4f1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dd2e50db1e745d6" /><Relationship Type="http://schemas.openxmlformats.org/officeDocument/2006/relationships/notesSlide" Target="/ppt/notesSlides/notesSlide8.xml" Id="Ra8d618f0d6044c6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72b10fd789e466f" /><Relationship Type="http://schemas.openxmlformats.org/officeDocument/2006/relationships/image" Target="/ppt/media/image4.jpeg" Id="Rd794b5d19b5c46a3" /><Relationship Type="http://schemas.openxmlformats.org/officeDocument/2006/relationships/notesSlide" Target="/ppt/notesSlides/notesSlide9.xml" Id="R0484590a159d472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6e23431dacb4531" /><Relationship Type="http://schemas.openxmlformats.org/officeDocument/2006/relationships/notesSlide" Target="/ppt/notesSlides/notesSlide10.xml" Id="Rab45ffbbb8ea4a6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7f8ea88d797403f" /><Relationship Type="http://schemas.openxmlformats.org/officeDocument/2006/relationships/image" Target="/ppt/media/image2.png" Id="Rce47835b083d48bf" /><Relationship Type="http://schemas.openxmlformats.org/officeDocument/2006/relationships/notesSlide" Target="/ppt/notesSlides/notesSlide11.xml" Id="Ra204c4d44db3431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7e9435b55094c83"/>
          <a:stretch xmlns:a="http://schemas.openxmlformats.org/drawingml/2006/main"/>
        </p:blipFill>
        <p:spPr>
          <a:xfrm xmlns:a="http://schemas.openxmlformats.org/drawingml/2006/main">
            <a:off x="544468" y="323850"/>
            <a:ext cx="2568664" cy="781050"/>
          </a:xfrm>
          <a:prstGeom xmlns:a="http://schemas.openxmlformats.org/drawingml/2006/main" prst="rect">
            <a:avLst/>
          </a:prstGeom>
        </p:spPr>
      </p:pic>
      <p:sp>
        <p:nvSpPr>
          <p:cNvPr id="2" name="cover-title">
            <a:extLst xmlns:a="http://schemas.openxmlformats.org/drawingml/2006/main">
              <a:ext uri="{FF2B5EF4-FFF2-40B4-BE49-F238E27FC236}">
                <a16:creationId xmlns:a16="http://schemas.microsoft.com/office/drawing/2014/main" id="{13C21D01-E229-4F7F-B0E6-D76DB0B5C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695450"/>
            <a:ext cx="9810750" cy="2857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5550" b="1">
                <a:solidFill>
                  <a:srgbClr val="101918"/>
                </a:solidFill>
                <a:latin typeface="Arial"/>
                <a:ea typeface="Arial"/>
                <a:cs typeface="Arial"/>
              </a:defRPr>
            </a:pPr>
            <a:r>
              <a:rPr sz="5550" b="1">
                <a:solidFill>
                  <a:srgbClr val="101918"/>
                </a:solidFill>
                <a:latin typeface="Arial"/>
                <a:ea typeface="Arial"/>
                <a:cs typeface="Arial"/>
              </a:rPr>
              <a:t>Focused products for</a:t>
            </a:r>
          </a:p>
          <a:p xmlns:a="http://schemas.openxmlformats.org/drawingml/2006/main">
            <a:pPr algn="l">
              <a:defRPr sz="5550" b="1">
                <a:solidFill>
                  <a:srgbClr val="101918"/>
                </a:solidFill>
                <a:latin typeface="Arial"/>
                <a:ea typeface="Arial"/>
                <a:cs typeface="Arial"/>
              </a:defRPr>
            </a:pPr>
            <a:r>
              <a:rPr sz="5550" b="1">
                <a:solidFill>
                  <a:srgbClr val="101918"/>
                </a:solidFill>
                <a:latin typeface="Arial"/>
                <a:ea typeface="Arial"/>
                <a:cs typeface="Arial"/>
              </a:rPr>
              <a:t>the engineering decisions</a:t>
            </a:r>
          </a:p>
          <a:p xmlns:a="http://schemas.openxmlformats.org/drawingml/2006/main">
            <a:pPr algn="l">
              <a:defRPr sz="5550" b="1">
                <a:solidFill>
                  <a:srgbClr val="101918"/>
                </a:solidFill>
                <a:latin typeface="Arial"/>
                <a:ea typeface="Arial"/>
                <a:cs typeface="Arial"/>
              </a:defRPr>
            </a:pPr>
            <a:r>
              <a:rPr sz="5550" b="1">
                <a:solidFill>
                  <a:srgbClr val="101918"/>
                </a:solidFill>
                <a:latin typeface="Arial"/>
                <a:ea typeface="Arial"/>
                <a:cs typeface="Arial"/>
              </a:rPr>
              <a:t>that compound.</a:t>
            </a:r>
          </a:p>
        </p:txBody>
      </p:sp>
      <p:sp>
        <p:nvSpPr>
          <p:cNvPr id="3" name="cover-subtitle">
            <a:extLst xmlns:a="http://schemas.openxmlformats.org/drawingml/2006/main">
              <a:ext uri="{FF2B5EF4-FFF2-40B4-BE49-F238E27FC236}">
                <a16:creationId xmlns:a16="http://schemas.microsoft.com/office/drawing/2014/main" id="{060518CA-27AD-4C10-8EA2-6FD49577B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5219700"/>
            <a:ext cx="6096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950" b="0">
                <a:solidFill>
                  <a:srgbClr val="3E5552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3E5552"/>
                </a:solidFill>
                <a:latin typeface="Arial"/>
                <a:ea typeface="Arial"/>
                <a:cs typeface="Arial"/>
              </a:rPr>
              <a:t>Investor overview | August 2026</a:t>
            </a:r>
          </a:p>
        </p:txBody>
      </p:sp>
      <p:sp>
        <p:nvSpPr>
          <p:cNvPr id="4" name="cover-accent-rule">
            <a:extLst xmlns:a="http://schemas.openxmlformats.org/drawingml/2006/main">
              <a:ext uri="{FF2B5EF4-FFF2-40B4-BE49-F238E27FC236}">
                <a16:creationId xmlns:a16="http://schemas.microsoft.com/office/drawing/2014/main" id="{7C843240-EC41-48A5-9BB0-6C4410A0F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48950" y="361950"/>
            <a:ext cx="1143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2410C"/>
          </a:solidFill>
          <a:ln xmlns:a="http://schemas.openxmlformats.org/drawingml/2006/main" w="0">
            <a:noFill/>
            <a:prstDash val="solid"/>
          </a:ln>
        </p:spPr>
      </p:sp>
    </p:spTree>
    <p:extLst>
      <p:ext uri="{BB962C8B-B14F-4D97-AF65-F5344CB8AC3E}">
        <p14:creationId xmlns:p14="http://schemas.microsoft.com/office/powerpoint/2010/main" val="109110343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slide-2-title">
            <a:extLst xmlns:a="http://schemas.openxmlformats.org/drawingml/2006/main">
              <a:ext uri="{FF2B5EF4-FFF2-40B4-BE49-F238E27FC236}">
                <a16:creationId xmlns:a16="http://schemas.microsoft.com/office/drawing/2014/main" id="{563FA3F4-A058-4733-B42C-138047272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42900"/>
            <a:ext cx="10953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101918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01918"/>
                </a:solidFill>
                <a:latin typeface="Arial"/>
                <a:ea typeface="Arial"/>
                <a:cs typeface="Arial"/>
              </a:rPr>
              <a:t>Agnicode builds specialist software on one shared foundation.</a:t>
            </a:r>
          </a:p>
        </p:txBody>
      </p:sp>
      <p:sp>
        <p:nvSpPr>
          <p:cNvPr id="2" name="footer-label-2">
            <a:extLst xmlns:a="http://schemas.openxmlformats.org/drawingml/2006/main">
              <a:ext uri="{FF2B5EF4-FFF2-40B4-BE49-F238E27FC236}">
                <a16:creationId xmlns:a16="http://schemas.microsoft.com/office/drawing/2014/main" id="{F07729C8-00E6-40C5-823E-E23CB44C6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324600"/>
            <a:ext cx="266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77B78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677B78"/>
                </a:solidFill>
                <a:latin typeface="Arial"/>
                <a:ea typeface="Arial"/>
                <a:cs typeface="Arial"/>
              </a:rPr>
              <a:t>AGNICODE TECHNOLOGIES</a:t>
            </a:r>
          </a:p>
        </p:txBody>
      </p:sp>
      <p:sp>
        <p:nvSpPr>
          <p:cNvPr id="3" name="footer-number-2">
            <a:extLst xmlns:a="http://schemas.openxmlformats.org/drawingml/2006/main">
              <a:ext uri="{FF2B5EF4-FFF2-40B4-BE49-F238E27FC236}">
                <a16:creationId xmlns:a16="http://schemas.microsoft.com/office/drawing/2014/main" id="{653813CC-DB48-45CE-A1E0-681C02AD9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20450" y="6305550"/>
            <a:ext cx="571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677B78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677B78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4" name="slide-2-kicker">
            <a:extLst xmlns:a="http://schemas.openxmlformats.org/drawingml/2006/main">
              <a:ext uri="{FF2B5EF4-FFF2-40B4-BE49-F238E27FC236}">
                <a16:creationId xmlns:a16="http://schemas.microsoft.com/office/drawing/2014/main" id="{3C05B420-74B7-477F-A623-3B722A3C9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885950"/>
            <a:ext cx="5143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F766E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0F766E"/>
                </a:solidFill>
                <a:latin typeface="Arial"/>
                <a:ea typeface="Arial"/>
                <a:cs typeface="Arial"/>
              </a:rPr>
              <a:t>COMPANY PURPOSE</a:t>
            </a:r>
          </a:p>
        </p:txBody>
      </p:sp>
      <p:sp>
        <p:nvSpPr>
          <p:cNvPr id="5" name="slide-2-body">
            <a:extLst xmlns:a="http://schemas.openxmlformats.org/drawingml/2006/main">
              <a:ext uri="{FF2B5EF4-FFF2-40B4-BE49-F238E27FC236}">
                <a16:creationId xmlns:a16="http://schemas.microsoft.com/office/drawing/2014/main" id="{24418177-4409-4F93-8AE5-859C4F439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381250"/>
            <a:ext cx="5219700" cy="3162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3E555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3E5552"/>
                </a:solidFill>
                <a:latin typeface="Arial"/>
                <a:ea typeface="Arial"/>
                <a:cs typeface="Arial"/>
              </a:rPr>
              <a:t>We start with a concrete engineering workflow, build a focused product around it, and reuse one operating layer for organizations, commerce, access, usage, communication, and support.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800" b="0">
                <a:solidFill>
                  <a:srgbClr val="3E555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3E5552"/>
                </a:solidFill>
                <a:latin typeface="Arial"/>
                <a:ea typeface="Arial"/>
                <a:cs typeface="Arial"/>
              </a:rPr>
              <a:t>ArchiDepth is the first published product.</a:t>
            </a:r>
          </a:p>
        </p:txBody>
      </p:sp>
      <p:sp>
        <p:nvSpPr>
          <p:cNvPr id="6" name="Agnicode product lab with engineering personas reviewing product work-backing">
            <a:extLst xmlns:a="http://schemas.openxmlformats.org/drawingml/2006/main">
              <a:ext uri="{FF2B5EF4-FFF2-40B4-BE49-F238E27FC236}">
                <a16:creationId xmlns:a16="http://schemas.microsoft.com/office/drawing/2014/main" id="{5F5832DE-77A2-4967-A450-F1697921B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1504950"/>
            <a:ext cx="5524500" cy="4476750"/>
          </a:xfrm>
          <a:prstGeom xmlns:a="http://schemas.openxmlformats.org/drawingml/2006/main" prst="roundRect">
            <a:avLst>
              <a:gd name="adj" fmla="val 2553"/>
            </a:avLst>
          </a:prstGeom>
          <a:solidFill xmlns:a="http://schemas.openxmlformats.org/drawingml/2006/main">
            <a:srgbClr val="DFF5F0"/>
          </a:solidFill>
          <a:ln xmlns:a="http://schemas.openxmlformats.org/drawingml/2006/main" w="9525">
            <a:solidFill>
              <a:srgbClr val="BCD2CD"/>
            </a:solidFill>
            <a:prstDash val="solid"/>
          </a:ln>
        </p:spPr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165c9adf0c24c4b"/>
          <a:srcRect xmlns:a="http://schemas.openxmlformats.org/drawingml/2006/main" l="11494" t="0" r="11494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267450" y="1504950"/>
            <a:ext cx="5524500" cy="4476750"/>
          </a:xfrm>
          <a:prstGeom xmlns:a="http://schemas.openxmlformats.org/drawingml/2006/main" prst="roundRect">
            <a:avLst>
              <a:gd name="adj" fmla="val 2553"/>
            </a:avLst>
          </a:prstGeom>
        </p:spPr>
      </p:pic>
    </p:spTree>
    <p:extLst>
      <p:ext uri="{BB962C8B-B14F-4D97-AF65-F5344CB8AC3E}">
        <p14:creationId xmlns:p14="http://schemas.microsoft.com/office/powerpoint/2010/main" val="138952313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slide-3-title">
            <a:extLst xmlns:a="http://schemas.openxmlformats.org/drawingml/2006/main">
              <a:ext uri="{FF2B5EF4-FFF2-40B4-BE49-F238E27FC236}">
                <a16:creationId xmlns:a16="http://schemas.microsoft.com/office/drawing/2014/main" id="{D37E0DAB-DA69-4E4B-85F7-51C375731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42900"/>
            <a:ext cx="10953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101918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01918"/>
                </a:solidFill>
                <a:latin typeface="Arial"/>
                <a:ea typeface="Arial"/>
                <a:cs typeface="Arial"/>
              </a:rPr>
              <a:t>Agnicode pairs each operating problem with a focused solution.</a:t>
            </a:r>
          </a:p>
        </p:txBody>
      </p:sp>
      <p:sp>
        <p:nvSpPr>
          <p:cNvPr id="2" name="footer-label-3">
            <a:extLst xmlns:a="http://schemas.openxmlformats.org/drawingml/2006/main">
              <a:ext uri="{FF2B5EF4-FFF2-40B4-BE49-F238E27FC236}">
                <a16:creationId xmlns:a16="http://schemas.microsoft.com/office/drawing/2014/main" id="{A67F4057-EBCB-44FD-810E-618208334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324600"/>
            <a:ext cx="266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77B78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677B78"/>
                </a:solidFill>
                <a:latin typeface="Arial"/>
                <a:ea typeface="Arial"/>
                <a:cs typeface="Arial"/>
              </a:rPr>
              <a:t>AGNICODE TECHNOLOGIES</a:t>
            </a:r>
          </a:p>
        </p:txBody>
      </p:sp>
      <p:sp>
        <p:nvSpPr>
          <p:cNvPr id="3" name="footer-number-3">
            <a:extLst xmlns:a="http://schemas.openxmlformats.org/drawingml/2006/main">
              <a:ext uri="{FF2B5EF4-FFF2-40B4-BE49-F238E27FC236}">
                <a16:creationId xmlns:a16="http://schemas.microsoft.com/office/drawing/2014/main" id="{3C9DB2BE-738B-4DBB-BE92-6D332933C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20450" y="6305550"/>
            <a:ext cx="571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677B78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677B78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4" name="slide-3-intro">
            <a:extLst xmlns:a="http://schemas.openxmlformats.org/drawingml/2006/main">
              <a:ext uri="{FF2B5EF4-FFF2-40B4-BE49-F238E27FC236}">
                <a16:creationId xmlns:a16="http://schemas.microsoft.com/office/drawing/2014/main" id="{7765F028-6B77-4844-8D22-BE174F8F45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600200"/>
            <a:ext cx="106680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3E5552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3E5552"/>
                </a:solidFill>
                <a:latin typeface="Arial"/>
                <a:ea typeface="Arial"/>
                <a:cs typeface="Arial"/>
              </a:rPr>
              <a:t>The company thesis starts with a real workflow problem, proves a specialist product around it, and reuses one customer foundation only where that creates leverage.</a:t>
            </a:r>
          </a:p>
        </p:txBody>
      </p:sp>
      <p:sp>
        <p:nvSpPr>
          <p:cNvPr id="5" name="slide-3-panel-1">
            <a:extLst xmlns:a="http://schemas.openxmlformats.org/drawingml/2006/main">
              <a:ext uri="{FF2B5EF4-FFF2-40B4-BE49-F238E27FC236}">
                <a16:creationId xmlns:a16="http://schemas.microsoft.com/office/drawing/2014/main" id="{27E0E0AF-BA94-438D-AEA9-38305B362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238500"/>
            <a:ext cx="3562350" cy="2724150"/>
          </a:xfrm>
          <a:prstGeom xmlns:a="http://schemas.openxmlformats.org/drawingml/2006/main" prst="roundRect">
            <a:avLst>
              <a:gd name="adj" fmla="val 4196"/>
            </a:avLst>
          </a:prstGeom>
          <a:solidFill xmlns:a="http://schemas.openxmlformats.org/drawingml/2006/main">
            <a:srgbClr val="DFF5F0"/>
          </a:solidFill>
          <a:ln xmlns:a="http://schemas.openxmlformats.org/drawingml/2006/main" w="9525">
            <a:solidFill>
              <a:srgbClr val="BCD2CD"/>
            </a:solidFill>
            <a:prstDash val="solid"/>
          </a:ln>
        </p:spPr>
      </p:sp>
      <p:sp>
        <p:nvSpPr>
          <p:cNvPr id="6" name="slide-3-index-1">
            <a:extLst xmlns:a="http://schemas.openxmlformats.org/drawingml/2006/main">
              <a:ext uri="{FF2B5EF4-FFF2-40B4-BE49-F238E27FC236}">
                <a16:creationId xmlns:a16="http://schemas.microsoft.com/office/drawing/2014/main" id="{3ADF185F-3673-4A7F-942A-A228D698CB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43300"/>
            <a:ext cx="5143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F766E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0F766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slide-3-callout-title-1">
            <a:extLst xmlns:a="http://schemas.openxmlformats.org/drawingml/2006/main">
              <a:ext uri="{FF2B5EF4-FFF2-40B4-BE49-F238E27FC236}">
                <a16:creationId xmlns:a16="http://schemas.microsoft.com/office/drawing/2014/main" id="{E41E6604-1F27-4F2C-914C-9EC2F0C67A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0"/>
            <a:ext cx="2952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101918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01918"/>
                </a:solidFill>
                <a:latin typeface="Arial"/>
                <a:ea typeface="Arial"/>
                <a:cs typeface="Arial"/>
              </a:rPr>
              <a:t>Passive study → Practice</a:t>
            </a:r>
          </a:p>
        </p:txBody>
      </p:sp>
      <p:sp>
        <p:nvSpPr>
          <p:cNvPr id="8" name="slide-3-callout-body-1">
            <a:extLst xmlns:a="http://schemas.openxmlformats.org/drawingml/2006/main">
              <a:ext uri="{FF2B5EF4-FFF2-40B4-BE49-F238E27FC236}">
                <a16:creationId xmlns:a16="http://schemas.microsoft.com/office/drawing/2014/main" id="{7EB4FD5F-1BCF-471E-89F5-AE4A340D1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76800"/>
            <a:ext cx="29527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3E5552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3E5552"/>
                </a:solidFill>
                <a:latin typeface="Arial"/>
                <a:ea typeface="Arial"/>
                <a:cs typeface="Arial"/>
              </a:rPr>
              <a:t>ArchiDepth moves system design into a build, simulation, and evaluation loop.</a:t>
            </a:r>
          </a:p>
        </p:txBody>
      </p:sp>
      <p:sp>
        <p:nvSpPr>
          <p:cNvPr id="9" name="slide-3-panel-2">
            <a:extLst xmlns:a="http://schemas.openxmlformats.org/drawingml/2006/main">
              <a:ext uri="{FF2B5EF4-FFF2-40B4-BE49-F238E27FC236}">
                <a16:creationId xmlns:a16="http://schemas.microsoft.com/office/drawing/2014/main" id="{A74EFE0B-31BA-4275-94B1-397EF3FFC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4825" y="3238500"/>
            <a:ext cx="3562350" cy="2724150"/>
          </a:xfrm>
          <a:prstGeom xmlns:a="http://schemas.openxmlformats.org/drawingml/2006/main" prst="roundRect">
            <a:avLst>
              <a:gd name="adj" fmla="val 4196"/>
            </a:avLst>
          </a:prstGeom>
          <a:solidFill xmlns:a="http://schemas.openxmlformats.org/drawingml/2006/main">
            <a:srgbClr val="EEF5F3"/>
          </a:solidFill>
          <a:ln xmlns:a="http://schemas.openxmlformats.org/drawingml/2006/main" w="9525">
            <a:solidFill>
              <a:srgbClr val="BCD2CD"/>
            </a:solidFill>
            <a:prstDash val="solid"/>
          </a:ln>
        </p:spPr>
      </p:sp>
      <p:sp>
        <p:nvSpPr>
          <p:cNvPr id="10" name="slide-3-index-2">
            <a:extLst xmlns:a="http://schemas.openxmlformats.org/drawingml/2006/main">
              <a:ext uri="{FF2B5EF4-FFF2-40B4-BE49-F238E27FC236}">
                <a16:creationId xmlns:a16="http://schemas.microsoft.com/office/drawing/2014/main" id="{E67DF641-3A4B-42E2-AD75-4A1D767AE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00575" y="3543300"/>
            <a:ext cx="5143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677B78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677B78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1" name="slide-3-callout-title-2">
            <a:extLst xmlns:a="http://schemas.openxmlformats.org/drawingml/2006/main">
              <a:ext uri="{FF2B5EF4-FFF2-40B4-BE49-F238E27FC236}">
                <a16:creationId xmlns:a16="http://schemas.microsoft.com/office/drawing/2014/main" id="{02AC5ECC-D26E-4033-B2C3-DE2DD60EC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00575" y="4000500"/>
            <a:ext cx="2952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101918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01918"/>
                </a:solidFill>
                <a:latin typeface="Arial"/>
                <a:ea typeface="Arial"/>
                <a:cs typeface="Arial"/>
              </a:rPr>
              <a:t>Silos → Shared platform</a:t>
            </a:r>
          </a:p>
        </p:txBody>
      </p:sp>
      <p:sp>
        <p:nvSpPr>
          <p:cNvPr id="12" name="slide-3-callout-body-2">
            <a:extLst xmlns:a="http://schemas.openxmlformats.org/drawingml/2006/main">
              <a:ext uri="{FF2B5EF4-FFF2-40B4-BE49-F238E27FC236}">
                <a16:creationId xmlns:a16="http://schemas.microsoft.com/office/drawing/2014/main" id="{4F6F3C26-8FF0-457F-8E91-AB06FA7FAC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00575" y="4876800"/>
            <a:ext cx="29527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3E5552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3E5552"/>
                </a:solidFill>
                <a:latin typeface="Arial"/>
                <a:ea typeface="Arial"/>
                <a:cs typeface="Arial"/>
              </a:rPr>
              <a:t>Accounts, commerce, access, communication, and support stay in one relationship.</a:t>
            </a:r>
          </a:p>
        </p:txBody>
      </p:sp>
      <p:sp>
        <p:nvSpPr>
          <p:cNvPr id="13" name="slide-3-panel-3">
            <a:extLst xmlns:a="http://schemas.openxmlformats.org/drawingml/2006/main">
              <a:ext uri="{FF2B5EF4-FFF2-40B4-BE49-F238E27FC236}">
                <a16:creationId xmlns:a16="http://schemas.microsoft.com/office/drawing/2014/main" id="{1DA57A03-0D2A-4567-81A3-A12E8DDD1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3238500"/>
            <a:ext cx="3562350" cy="2724150"/>
          </a:xfrm>
          <a:prstGeom xmlns:a="http://schemas.openxmlformats.org/drawingml/2006/main" prst="roundRect">
            <a:avLst>
              <a:gd name="adj" fmla="val 4196"/>
            </a:avLst>
          </a:prstGeom>
          <a:solidFill xmlns:a="http://schemas.openxmlformats.org/drawingml/2006/main">
            <a:srgbClr val="EEF5F3"/>
          </a:solidFill>
          <a:ln xmlns:a="http://schemas.openxmlformats.org/drawingml/2006/main" w="9525">
            <a:solidFill>
              <a:srgbClr val="BCD2CD"/>
            </a:solidFill>
            <a:prstDash val="solid"/>
          </a:ln>
        </p:spPr>
      </p:sp>
      <p:sp>
        <p:nvSpPr>
          <p:cNvPr id="14" name="slide-3-index-3">
            <a:extLst xmlns:a="http://schemas.openxmlformats.org/drawingml/2006/main">
              <a:ext uri="{FF2B5EF4-FFF2-40B4-BE49-F238E27FC236}">
                <a16:creationId xmlns:a16="http://schemas.microsoft.com/office/drawing/2014/main" id="{262E4684-DAFE-43C8-B980-099F91762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3543300"/>
            <a:ext cx="5143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677B78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677B78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5" name="slide-3-callout-title-3">
            <a:extLst xmlns:a="http://schemas.openxmlformats.org/drawingml/2006/main">
              <a:ext uri="{FF2B5EF4-FFF2-40B4-BE49-F238E27FC236}">
                <a16:creationId xmlns:a16="http://schemas.microsoft.com/office/drawing/2014/main" id="{06558787-80F3-4E92-ACC0-8C49CC585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4000500"/>
            <a:ext cx="2952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101918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01918"/>
                </a:solidFill>
                <a:latin typeface="Arial"/>
                <a:ea typeface="Arial"/>
                <a:cs typeface="Arial"/>
              </a:rPr>
              <a:t>Sprawl → Review gate</a:t>
            </a:r>
          </a:p>
        </p:txBody>
      </p:sp>
      <p:sp>
        <p:nvSpPr>
          <p:cNvPr id="16" name="slide-3-callout-body-3">
            <a:extLst xmlns:a="http://schemas.openxmlformats.org/drawingml/2006/main">
              <a:ext uri="{FF2B5EF4-FFF2-40B4-BE49-F238E27FC236}">
                <a16:creationId xmlns:a16="http://schemas.microsoft.com/office/drawing/2014/main" id="{5F039A30-6D4A-46DB-8450-BC69DD1AD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4876800"/>
            <a:ext cx="29527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3E5552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3E5552"/>
                </a:solidFill>
                <a:latin typeface="Arial"/>
                <a:ea typeface="Arial"/>
                <a:cs typeface="Arial"/>
              </a:rPr>
              <a:t>New products advance only after the problem, boundary, and operating path are validated.</a:t>
            </a:r>
          </a:p>
        </p:txBody>
      </p:sp>
    </p:spTree>
    <p:extLst>
      <p:ext uri="{BB962C8B-B14F-4D97-AF65-F5344CB8AC3E}">
        <p14:creationId xmlns:p14="http://schemas.microsoft.com/office/powerpoint/2010/main" val="141288641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slide-4-title">
            <a:extLst xmlns:a="http://schemas.openxmlformats.org/drawingml/2006/main">
              <a:ext uri="{FF2B5EF4-FFF2-40B4-BE49-F238E27FC236}">
                <a16:creationId xmlns:a16="http://schemas.microsoft.com/office/drawing/2014/main" id="{C5E31907-C8EA-4D84-BB1B-94CFF2C74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42900"/>
            <a:ext cx="10953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101918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01918"/>
                </a:solidFill>
                <a:latin typeface="Arial"/>
                <a:ea typeface="Arial"/>
                <a:cs typeface="Arial"/>
              </a:rPr>
              <a:t>More developers and more AI make architectural judgment more valuable.</a:t>
            </a:r>
          </a:p>
        </p:txBody>
      </p:sp>
      <p:sp>
        <p:nvSpPr>
          <p:cNvPr id="2" name="footer-label-4">
            <a:extLst xmlns:a="http://schemas.openxmlformats.org/drawingml/2006/main">
              <a:ext uri="{FF2B5EF4-FFF2-40B4-BE49-F238E27FC236}">
                <a16:creationId xmlns:a16="http://schemas.microsoft.com/office/drawing/2014/main" id="{BC89859C-D243-4442-8C05-5B8974E1A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324600"/>
            <a:ext cx="266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77B78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677B78"/>
                </a:solidFill>
                <a:latin typeface="Arial"/>
                <a:ea typeface="Arial"/>
                <a:cs typeface="Arial"/>
              </a:rPr>
              <a:t>AGNICODE TECHNOLOGIES</a:t>
            </a:r>
          </a:p>
        </p:txBody>
      </p:sp>
      <p:sp>
        <p:nvSpPr>
          <p:cNvPr id="3" name="footer-number-4">
            <a:extLst xmlns:a="http://schemas.openxmlformats.org/drawingml/2006/main">
              <a:ext uri="{FF2B5EF4-FFF2-40B4-BE49-F238E27FC236}">
                <a16:creationId xmlns:a16="http://schemas.microsoft.com/office/drawing/2014/main" id="{11B0AA1E-2049-4F8B-B507-6FC65201F6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20450" y="6305550"/>
            <a:ext cx="571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677B78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677B78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4" name="slide-4-kicker">
            <a:extLst xmlns:a="http://schemas.openxmlformats.org/drawingml/2006/main">
              <a:ext uri="{FF2B5EF4-FFF2-40B4-BE49-F238E27FC236}">
                <a16:creationId xmlns:a16="http://schemas.microsoft.com/office/drawing/2014/main" id="{1575322E-5F44-4ADE-A40F-DB44EE6C5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885950"/>
            <a:ext cx="5143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F766E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0F766E"/>
                </a:solidFill>
                <a:latin typeface="Arial"/>
                <a:ea typeface="Arial"/>
                <a:cs typeface="Arial"/>
              </a:rPr>
              <a:t>WHY NOW - OUR THESIS</a:t>
            </a:r>
          </a:p>
        </p:txBody>
      </p:sp>
      <p:sp>
        <p:nvSpPr>
          <p:cNvPr id="5" name="slide-4-body">
            <a:extLst xmlns:a="http://schemas.openxmlformats.org/drawingml/2006/main">
              <a:ext uri="{FF2B5EF4-FFF2-40B4-BE49-F238E27FC236}">
                <a16:creationId xmlns:a16="http://schemas.microsoft.com/office/drawing/2014/main" id="{A9B3DCB6-615B-447B-B378-0CE662B908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381250"/>
            <a:ext cx="5219700" cy="3162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3E555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3E5552"/>
                </a:solidFill>
                <a:latin typeface="Arial"/>
                <a:ea typeface="Arial"/>
                <a:cs typeface="Arial"/>
              </a:rPr>
              <a:t>GitHub passed 180M developers in 2025; India reached 21.9M after adding 5.2M in one year. Stack Overflow reports 69% of developers learned a new coding skill or technique during the year.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800" b="0">
                <a:solidFill>
                  <a:srgbClr val="3E555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3E5552"/>
                </a:solidFill>
                <a:latin typeface="Arial"/>
                <a:ea typeface="Arial"/>
                <a:cs typeface="Arial"/>
              </a:rPr>
              <a:t>As AI accelerates implementation, Agnicode focuses on the judgment, feedback, and trade-offs around what gets built.</a:t>
            </a:r>
          </a:p>
        </p:txBody>
      </p:sp>
      <p:sp>
        <p:nvSpPr>
          <p:cNvPr id="6" name="Engineering and product personas evaluating architecture in an Agnicode office-backing">
            <a:extLst xmlns:a="http://schemas.openxmlformats.org/drawingml/2006/main">
              <a:ext uri="{FF2B5EF4-FFF2-40B4-BE49-F238E27FC236}">
                <a16:creationId xmlns:a16="http://schemas.microsoft.com/office/drawing/2014/main" id="{293A2026-A342-410F-8FFD-06D7A7248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1504950"/>
            <a:ext cx="5524500" cy="4476750"/>
          </a:xfrm>
          <a:prstGeom xmlns:a="http://schemas.openxmlformats.org/drawingml/2006/main" prst="roundRect">
            <a:avLst>
              <a:gd name="adj" fmla="val 2553"/>
            </a:avLst>
          </a:prstGeom>
          <a:solidFill xmlns:a="http://schemas.openxmlformats.org/drawingml/2006/main">
            <a:srgbClr val="DFF5F0"/>
          </a:solidFill>
          <a:ln xmlns:a="http://schemas.openxmlformats.org/drawingml/2006/main" w="9525">
            <a:solidFill>
              <a:srgbClr val="BCD2CD"/>
            </a:solidFill>
            <a:prstDash val="solid"/>
          </a:ln>
        </p:spPr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dd8587343cf4d3e"/>
          <a:srcRect xmlns:a="http://schemas.openxmlformats.org/drawingml/2006/main" l="10531" t="0" r="1053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267450" y="1504950"/>
            <a:ext cx="5524500" cy="4476750"/>
          </a:xfrm>
          <a:prstGeom xmlns:a="http://schemas.openxmlformats.org/drawingml/2006/main" prst="roundRect">
            <a:avLst>
              <a:gd name="adj" fmla="val 2553"/>
            </a:avLst>
          </a:prstGeom>
        </p:spPr>
      </p:pic>
    </p:spTree>
    <p:extLst>
      <p:ext uri="{BB962C8B-B14F-4D97-AF65-F5344CB8AC3E}">
        <p14:creationId xmlns:p14="http://schemas.microsoft.com/office/powerpoint/2010/main" val="190641738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slide-5-title">
            <a:extLst xmlns:a="http://schemas.openxmlformats.org/drawingml/2006/main">
              <a:ext uri="{FF2B5EF4-FFF2-40B4-BE49-F238E27FC236}">
                <a16:creationId xmlns:a16="http://schemas.microsoft.com/office/drawing/2014/main" id="{4A6964EC-C94C-4E96-83B5-2072D66AE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42900"/>
            <a:ext cx="10953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101918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01918"/>
                </a:solidFill>
                <a:latin typeface="Arial"/>
                <a:ea typeface="Arial"/>
                <a:cs typeface="Arial"/>
              </a:rPr>
              <a:t>ArchiDepth starts with a measurable market wedge.</a:t>
            </a:r>
          </a:p>
        </p:txBody>
      </p:sp>
      <p:sp>
        <p:nvSpPr>
          <p:cNvPr id="2" name="footer-label-5">
            <a:extLst xmlns:a="http://schemas.openxmlformats.org/drawingml/2006/main">
              <a:ext uri="{FF2B5EF4-FFF2-40B4-BE49-F238E27FC236}">
                <a16:creationId xmlns:a16="http://schemas.microsoft.com/office/drawing/2014/main" id="{3A4C12E4-4699-4700-917F-BC9B878B3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324600"/>
            <a:ext cx="266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77B78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677B78"/>
                </a:solidFill>
                <a:latin typeface="Arial"/>
                <a:ea typeface="Arial"/>
                <a:cs typeface="Arial"/>
              </a:rPr>
              <a:t>AGNICODE TECHNOLOGIES</a:t>
            </a:r>
          </a:p>
        </p:txBody>
      </p:sp>
      <p:sp>
        <p:nvSpPr>
          <p:cNvPr id="3" name="footer-number-5">
            <a:extLst xmlns:a="http://schemas.openxmlformats.org/drawingml/2006/main">
              <a:ext uri="{FF2B5EF4-FFF2-40B4-BE49-F238E27FC236}">
                <a16:creationId xmlns:a16="http://schemas.microsoft.com/office/drawing/2014/main" id="{C5618000-66E6-4391-AE9B-9E1532A3D5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20450" y="6305550"/>
            <a:ext cx="571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677B78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677B78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4" name="slide-5-intro">
            <a:extLst xmlns:a="http://schemas.openxmlformats.org/drawingml/2006/main">
              <a:ext uri="{FF2B5EF4-FFF2-40B4-BE49-F238E27FC236}">
                <a16:creationId xmlns:a16="http://schemas.microsoft.com/office/drawing/2014/main" id="{96A8CF95-AA7B-428D-9851-E6B1CE2E9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600200"/>
            <a:ext cx="106680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3E5552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3E5552"/>
                </a:solidFill>
                <a:latin typeface="Arial"/>
                <a:ea typeface="Arial"/>
                <a:cs typeface="Arial"/>
              </a:rPr>
              <a:t>Directional bottom-up model: public population data × a $99 illustrative annual individual ACV. Not current revenue, traction, or a forecast.</a:t>
            </a:r>
          </a:p>
        </p:txBody>
      </p:sp>
      <p:sp>
        <p:nvSpPr>
          <p:cNvPr id="5" name="slide-5-panel-1">
            <a:extLst xmlns:a="http://schemas.openxmlformats.org/drawingml/2006/main">
              <a:ext uri="{FF2B5EF4-FFF2-40B4-BE49-F238E27FC236}">
                <a16:creationId xmlns:a16="http://schemas.microsoft.com/office/drawing/2014/main" id="{4CF2F08B-7835-4EA6-A5B6-12CFA1882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238500"/>
            <a:ext cx="3562350" cy="2724150"/>
          </a:xfrm>
          <a:prstGeom xmlns:a="http://schemas.openxmlformats.org/drawingml/2006/main" prst="roundRect">
            <a:avLst>
              <a:gd name="adj" fmla="val 4196"/>
            </a:avLst>
          </a:prstGeom>
          <a:solidFill xmlns:a="http://schemas.openxmlformats.org/drawingml/2006/main">
            <a:srgbClr val="DFF5F0"/>
          </a:solidFill>
          <a:ln xmlns:a="http://schemas.openxmlformats.org/drawingml/2006/main" w="9525">
            <a:solidFill>
              <a:srgbClr val="BCD2CD"/>
            </a:solidFill>
            <a:prstDash val="solid"/>
          </a:ln>
        </p:spPr>
      </p:sp>
      <p:sp>
        <p:nvSpPr>
          <p:cNvPr id="6" name="slide-5-index-1">
            <a:extLst xmlns:a="http://schemas.openxmlformats.org/drawingml/2006/main">
              <a:ext uri="{FF2B5EF4-FFF2-40B4-BE49-F238E27FC236}">
                <a16:creationId xmlns:a16="http://schemas.microsoft.com/office/drawing/2014/main" id="{6B115450-FBC8-42E0-9089-25C44B7AE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43300"/>
            <a:ext cx="5143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F766E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0F766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slide-5-callout-title-1">
            <a:extLst xmlns:a="http://schemas.openxmlformats.org/drawingml/2006/main">
              <a:ext uri="{FF2B5EF4-FFF2-40B4-BE49-F238E27FC236}">
                <a16:creationId xmlns:a16="http://schemas.microsoft.com/office/drawing/2014/main" id="{8F6EF20C-B924-4CEF-BCCC-D982C2776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0"/>
            <a:ext cx="2952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101918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01918"/>
                </a:solidFill>
                <a:latin typeface="Arial"/>
                <a:ea typeface="Arial"/>
                <a:cs typeface="Arial"/>
              </a:rPr>
              <a:t>47.2M developers</a:t>
            </a:r>
          </a:p>
        </p:txBody>
      </p:sp>
      <p:sp>
        <p:nvSpPr>
          <p:cNvPr id="8" name="slide-5-callout-body-1">
            <a:extLst xmlns:a="http://schemas.openxmlformats.org/drawingml/2006/main">
              <a:ext uri="{FF2B5EF4-FFF2-40B4-BE49-F238E27FC236}">
                <a16:creationId xmlns:a16="http://schemas.microsoft.com/office/drawing/2014/main" id="{970842A8-4189-4322-9EEA-A55E8ED0A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76800"/>
            <a:ext cx="29527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3E5552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3E5552"/>
                </a:solidFill>
                <a:latin typeface="Arial"/>
                <a:ea typeface="Arial"/>
                <a:cs typeface="Arial"/>
              </a:rPr>
              <a:t>SlashData’s 2025 global estimate. At $99 per year, the broad category envelope is $4.67B annually.</a:t>
            </a:r>
          </a:p>
        </p:txBody>
      </p:sp>
      <p:sp>
        <p:nvSpPr>
          <p:cNvPr id="9" name="slide-5-panel-2">
            <a:extLst xmlns:a="http://schemas.openxmlformats.org/drawingml/2006/main">
              <a:ext uri="{FF2B5EF4-FFF2-40B4-BE49-F238E27FC236}">
                <a16:creationId xmlns:a16="http://schemas.microsoft.com/office/drawing/2014/main" id="{2C57721D-286C-42A8-8B0C-EE2124766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4825" y="3238500"/>
            <a:ext cx="3562350" cy="2724150"/>
          </a:xfrm>
          <a:prstGeom xmlns:a="http://schemas.openxmlformats.org/drawingml/2006/main" prst="roundRect">
            <a:avLst>
              <a:gd name="adj" fmla="val 4196"/>
            </a:avLst>
          </a:prstGeom>
          <a:solidFill xmlns:a="http://schemas.openxmlformats.org/drawingml/2006/main">
            <a:srgbClr val="EEF5F3"/>
          </a:solidFill>
          <a:ln xmlns:a="http://schemas.openxmlformats.org/drawingml/2006/main" w="9525">
            <a:solidFill>
              <a:srgbClr val="BCD2CD"/>
            </a:solidFill>
            <a:prstDash val="solid"/>
          </a:ln>
        </p:spPr>
      </p:sp>
      <p:sp>
        <p:nvSpPr>
          <p:cNvPr id="10" name="slide-5-index-2">
            <a:extLst xmlns:a="http://schemas.openxmlformats.org/drawingml/2006/main">
              <a:ext uri="{FF2B5EF4-FFF2-40B4-BE49-F238E27FC236}">
                <a16:creationId xmlns:a16="http://schemas.microsoft.com/office/drawing/2014/main" id="{3138F5C4-193C-4BB9-83DB-3DDB6316B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00575" y="3543300"/>
            <a:ext cx="5143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677B78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677B78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1" name="slide-5-callout-title-2">
            <a:extLst xmlns:a="http://schemas.openxmlformats.org/drawingml/2006/main">
              <a:ext uri="{FF2B5EF4-FFF2-40B4-BE49-F238E27FC236}">
                <a16:creationId xmlns:a16="http://schemas.microsoft.com/office/drawing/2014/main" id="{E22A8E43-D91C-4C4E-9F4F-8AE1EB0C2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00575" y="4000500"/>
            <a:ext cx="2952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101918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01918"/>
                </a:solidFill>
                <a:latin typeface="Arial"/>
                <a:ea typeface="Arial"/>
                <a:cs typeface="Arial"/>
              </a:rPr>
              <a:t>11.4M learners</a:t>
            </a:r>
          </a:p>
        </p:txBody>
      </p:sp>
      <p:sp>
        <p:nvSpPr>
          <p:cNvPr id="12" name="slide-5-callout-body-2">
            <a:extLst xmlns:a="http://schemas.openxmlformats.org/drawingml/2006/main">
              <a:ext uri="{FF2B5EF4-FFF2-40B4-BE49-F238E27FC236}">
                <a16:creationId xmlns:a16="http://schemas.microsoft.com/office/drawing/2014/main" id="{21BAAECD-C1EE-4F07-BE8F-AF08322F6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00575" y="4876800"/>
            <a:ext cx="29527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3E5552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3E5552"/>
                </a:solidFill>
                <a:latin typeface="Arial"/>
                <a:ea typeface="Arial"/>
                <a:cs typeface="Arial"/>
              </a:rPr>
              <a:t>47.2M × 35% under ten years coding × 69% who learned last year. Modeled SAM: $1.13B.</a:t>
            </a:r>
          </a:p>
        </p:txBody>
      </p:sp>
      <p:sp>
        <p:nvSpPr>
          <p:cNvPr id="13" name="slide-5-panel-3">
            <a:extLst xmlns:a="http://schemas.openxmlformats.org/drawingml/2006/main">
              <a:ext uri="{FF2B5EF4-FFF2-40B4-BE49-F238E27FC236}">
                <a16:creationId xmlns:a16="http://schemas.microsoft.com/office/drawing/2014/main" id="{B2C1D490-5D4E-4F11-A6D2-7FAB17C99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3238500"/>
            <a:ext cx="3562350" cy="2724150"/>
          </a:xfrm>
          <a:prstGeom xmlns:a="http://schemas.openxmlformats.org/drawingml/2006/main" prst="roundRect">
            <a:avLst>
              <a:gd name="adj" fmla="val 4196"/>
            </a:avLst>
          </a:prstGeom>
          <a:solidFill xmlns:a="http://schemas.openxmlformats.org/drawingml/2006/main">
            <a:srgbClr val="EEF5F3"/>
          </a:solidFill>
          <a:ln xmlns:a="http://schemas.openxmlformats.org/drawingml/2006/main" w="9525">
            <a:solidFill>
              <a:srgbClr val="BCD2CD"/>
            </a:solidFill>
            <a:prstDash val="solid"/>
          </a:ln>
        </p:spPr>
      </p:sp>
      <p:sp>
        <p:nvSpPr>
          <p:cNvPr id="14" name="slide-5-index-3">
            <a:extLst xmlns:a="http://schemas.openxmlformats.org/drawingml/2006/main">
              <a:ext uri="{FF2B5EF4-FFF2-40B4-BE49-F238E27FC236}">
                <a16:creationId xmlns:a16="http://schemas.microsoft.com/office/drawing/2014/main" id="{33B65CED-EDC8-4BC3-8C27-84A9FDDD1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3543300"/>
            <a:ext cx="5143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677B78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677B78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5" name="slide-5-callout-title-3">
            <a:extLst xmlns:a="http://schemas.openxmlformats.org/drawingml/2006/main">
              <a:ext uri="{FF2B5EF4-FFF2-40B4-BE49-F238E27FC236}">
                <a16:creationId xmlns:a16="http://schemas.microsoft.com/office/drawing/2014/main" id="{D3F06E61-1FDB-42F3-AE3F-8769EF505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4000500"/>
            <a:ext cx="2952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101918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01918"/>
                </a:solidFill>
                <a:latin typeface="Arial"/>
                <a:ea typeface="Arial"/>
                <a:cs typeface="Arial"/>
              </a:rPr>
              <a:t>0.05%–0.10% share</a:t>
            </a:r>
          </a:p>
        </p:txBody>
      </p:sp>
      <p:sp>
        <p:nvSpPr>
          <p:cNvPr id="16" name="slide-5-callout-body-3">
            <a:extLst xmlns:a="http://schemas.openxmlformats.org/drawingml/2006/main">
              <a:ext uri="{FF2B5EF4-FFF2-40B4-BE49-F238E27FC236}">
                <a16:creationId xmlns:a16="http://schemas.microsoft.com/office/drawing/2014/main" id="{2F56EC79-B484-475D-9848-868974EAC1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4876800"/>
            <a:ext cx="29527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3E5552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3E5552"/>
                </a:solidFill>
                <a:latin typeface="Arial"/>
                <a:ea typeface="Arial"/>
                <a:cs typeface="Arial"/>
              </a:rPr>
              <a:t>5.7k–11.4k paid users implies an illustrative $0.56M–$1.13M ARR range.</a:t>
            </a:r>
          </a:p>
        </p:txBody>
      </p:sp>
    </p:spTree>
    <p:extLst>
      <p:ext uri="{BB962C8B-B14F-4D97-AF65-F5344CB8AC3E}">
        <p14:creationId xmlns:p14="http://schemas.microsoft.com/office/powerpoint/2010/main" val="53081790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slide-6-title">
            <a:extLst xmlns:a="http://schemas.openxmlformats.org/drawingml/2006/main">
              <a:ext uri="{FF2B5EF4-FFF2-40B4-BE49-F238E27FC236}">
                <a16:creationId xmlns:a16="http://schemas.microsoft.com/office/drawing/2014/main" id="{1B6003E8-A3CC-4C21-AAFB-0E115E01BF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42900"/>
            <a:ext cx="10953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101918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01918"/>
                </a:solidFill>
                <a:latin typeface="Arial"/>
                <a:ea typeface="Arial"/>
                <a:cs typeface="Arial"/>
              </a:rPr>
              <a:t>ArchiDepth closes the feedback gap in system-design learning.</a:t>
            </a:r>
          </a:p>
        </p:txBody>
      </p:sp>
      <p:sp>
        <p:nvSpPr>
          <p:cNvPr id="2" name="footer-label-6">
            <a:extLst xmlns:a="http://schemas.openxmlformats.org/drawingml/2006/main">
              <a:ext uri="{FF2B5EF4-FFF2-40B4-BE49-F238E27FC236}">
                <a16:creationId xmlns:a16="http://schemas.microsoft.com/office/drawing/2014/main" id="{8DDF034F-25A2-4635-99FB-6C5D0C8F6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324600"/>
            <a:ext cx="266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77B78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677B78"/>
                </a:solidFill>
                <a:latin typeface="Arial"/>
                <a:ea typeface="Arial"/>
                <a:cs typeface="Arial"/>
              </a:rPr>
              <a:t>AGNICODE TECHNOLOGIES</a:t>
            </a:r>
          </a:p>
        </p:txBody>
      </p:sp>
      <p:sp>
        <p:nvSpPr>
          <p:cNvPr id="3" name="footer-number-6">
            <a:extLst xmlns:a="http://schemas.openxmlformats.org/drawingml/2006/main">
              <a:ext uri="{FF2B5EF4-FFF2-40B4-BE49-F238E27FC236}">
                <a16:creationId xmlns:a16="http://schemas.microsoft.com/office/drawing/2014/main" id="{A4BEFEB8-6491-40B5-94D0-A93E1CFD1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20450" y="6305550"/>
            <a:ext cx="571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677B78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677B78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sp>
        <p:nvSpPr>
          <p:cNvPr id="4" name="slide-6-kicker">
            <a:extLst xmlns:a="http://schemas.openxmlformats.org/drawingml/2006/main">
              <a:ext uri="{FF2B5EF4-FFF2-40B4-BE49-F238E27FC236}">
                <a16:creationId xmlns:a16="http://schemas.microsoft.com/office/drawing/2014/main" id="{4366C3E4-E89E-4F9E-A2B9-E06F04F539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885950"/>
            <a:ext cx="5143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F766E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0F766E"/>
                </a:solidFill>
                <a:latin typeface="Arial"/>
                <a:ea typeface="Arial"/>
                <a:cs typeface="Arial"/>
              </a:rPr>
              <a:t>PROBLEM → SOLUTION | CURRENT PRODUCT</a:t>
            </a:r>
          </a:p>
        </p:txBody>
      </p:sp>
      <p:sp>
        <p:nvSpPr>
          <p:cNvPr id="5" name="slide-6-body">
            <a:extLst xmlns:a="http://schemas.openxmlformats.org/drawingml/2006/main">
              <a:ext uri="{FF2B5EF4-FFF2-40B4-BE49-F238E27FC236}">
                <a16:creationId xmlns:a16="http://schemas.microsoft.com/office/drawing/2014/main" id="{8025B3B1-33E3-486D-8795-3F10DEF52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381250"/>
            <a:ext cx="5219700" cy="3162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3E555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3E5552"/>
                </a:solidFill>
                <a:latin typeface="Arial"/>
                <a:ea typeface="Arial"/>
                <a:cs typeface="Arial"/>
              </a:rPr>
              <a:t>PROBLEM</a:t>
            </a:r>
          </a:p>
          <a:p xmlns:a="http://schemas.openxmlformats.org/drawingml/2006/main">
            <a:pPr algn="l">
              <a:defRPr sz="1800" b="0">
                <a:solidFill>
                  <a:srgbClr val="3E555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3E5552"/>
                </a:solidFill>
                <a:latin typeface="Arial"/>
                <a:ea typeface="Arial"/>
                <a:cs typeface="Arial"/>
              </a:rPr>
              <a:t>System design is often learned through articles, videos, and static diagrams. Learners can understand an idea without seeing how their choices behave under pressure.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800" b="0">
                <a:solidFill>
                  <a:srgbClr val="3E555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3E5552"/>
                </a:solidFill>
                <a:latin typeface="Arial"/>
                <a:ea typeface="Arial"/>
                <a:cs typeface="Arial"/>
              </a:rPr>
              <a:t>SOLUTION</a:t>
            </a:r>
          </a:p>
          <a:p xmlns:a="http://schemas.openxmlformats.org/drawingml/2006/main">
            <a:pPr algn="l">
              <a:defRPr sz="1800" b="0">
                <a:solidFill>
                  <a:srgbClr val="3E555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3E5552"/>
                </a:solidFill>
                <a:latin typeface="Arial"/>
                <a:ea typeface="Arial"/>
                <a:cs typeface="Arial"/>
              </a:rPr>
              <a:t>ArchiDepth lets them build architectures, simulate behavior, and evaluate decisions in one observable practice loop.</a:t>
            </a:r>
          </a:p>
        </p:txBody>
      </p:sp>
      <p:sp>
        <p:nvSpPr>
          <p:cNvPr id="6" name="ArchiDepth interactive architecture practice environment-backing">
            <a:extLst xmlns:a="http://schemas.openxmlformats.org/drawingml/2006/main">
              <a:ext uri="{FF2B5EF4-FFF2-40B4-BE49-F238E27FC236}">
                <a16:creationId xmlns:a16="http://schemas.microsoft.com/office/drawing/2014/main" id="{DC59A993-59C5-48F4-BC54-245A0B408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1504950"/>
            <a:ext cx="5524500" cy="4476750"/>
          </a:xfrm>
          <a:prstGeom xmlns:a="http://schemas.openxmlformats.org/drawingml/2006/main" prst="roundRect">
            <a:avLst>
              <a:gd name="adj" fmla="val 2553"/>
            </a:avLst>
          </a:prstGeom>
          <a:solidFill xmlns:a="http://schemas.openxmlformats.org/drawingml/2006/main">
            <a:srgbClr val="DFF5F0"/>
          </a:solidFill>
          <a:ln xmlns:a="http://schemas.openxmlformats.org/drawingml/2006/main" w="9525">
            <a:solidFill>
              <a:srgbClr val="BCD2CD"/>
            </a:solidFill>
            <a:prstDash val="solid"/>
          </a:ln>
        </p:spPr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ee4202002ea4d3d"/>
          <a:srcRect xmlns:a="http://schemas.openxmlformats.org/drawingml/2006/main" l="11407" t="0" r="1140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267450" y="1504950"/>
            <a:ext cx="5524500" cy="4476750"/>
          </a:xfrm>
          <a:prstGeom xmlns:a="http://schemas.openxmlformats.org/drawingml/2006/main" prst="roundRect">
            <a:avLst>
              <a:gd name="adj" fmla="val 2553"/>
            </a:avLst>
          </a:prstGeom>
        </p:spPr>
      </p:pic>
    </p:spTree>
    <p:extLst>
      <p:ext uri="{BB962C8B-B14F-4D97-AF65-F5344CB8AC3E}">
        <p14:creationId xmlns:p14="http://schemas.microsoft.com/office/powerpoint/2010/main" val="72139456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slide-7-title">
            <a:extLst xmlns:a="http://schemas.openxmlformats.org/drawingml/2006/main">
              <a:ext uri="{FF2B5EF4-FFF2-40B4-BE49-F238E27FC236}">
                <a16:creationId xmlns:a16="http://schemas.microsoft.com/office/drawing/2014/main" id="{995F5F0D-8F6F-47B5-9A92-6CD793A6A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42900"/>
            <a:ext cx="10953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101918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01918"/>
                </a:solidFill>
                <a:latin typeface="Arial"/>
                <a:ea typeface="Arial"/>
                <a:cs typeface="Arial"/>
              </a:rPr>
              <a:t>The platform carries one customer relationship across the portfolio.</a:t>
            </a:r>
          </a:p>
        </p:txBody>
      </p:sp>
      <p:sp>
        <p:nvSpPr>
          <p:cNvPr id="2" name="footer-label-7">
            <a:extLst xmlns:a="http://schemas.openxmlformats.org/drawingml/2006/main">
              <a:ext uri="{FF2B5EF4-FFF2-40B4-BE49-F238E27FC236}">
                <a16:creationId xmlns:a16="http://schemas.microsoft.com/office/drawing/2014/main" id="{2EDFDCAC-C175-4419-A6D7-51BB5C8A9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324600"/>
            <a:ext cx="266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77B78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677B78"/>
                </a:solidFill>
                <a:latin typeface="Arial"/>
                <a:ea typeface="Arial"/>
                <a:cs typeface="Arial"/>
              </a:rPr>
              <a:t>AGNICODE TECHNOLOGIES</a:t>
            </a:r>
          </a:p>
        </p:txBody>
      </p:sp>
      <p:sp>
        <p:nvSpPr>
          <p:cNvPr id="3" name="footer-number-7">
            <a:extLst xmlns:a="http://schemas.openxmlformats.org/drawingml/2006/main">
              <a:ext uri="{FF2B5EF4-FFF2-40B4-BE49-F238E27FC236}">
                <a16:creationId xmlns:a16="http://schemas.microsoft.com/office/drawing/2014/main" id="{E7274ADB-444B-4291-984F-396BDF133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20450" y="6305550"/>
            <a:ext cx="571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677B78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677B78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  <p:cxnSp>
        <p:nvCxnSpPr>
          <p:cNvPr id="26" name="slide-7-timeline-rule"/>
          <p:cNvCxnSpPr/>
          <p:nvPr/>
        </p:nvCxnSpPr>
        <p:spPr>
          <a:xfrm xmlns:a="http://schemas.openxmlformats.org/drawingml/2006/main">
            <a:off x="400050" y="5334000"/>
            <a:ext cx="113919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101918"/>
            </a:solidFill>
            <a:prstDash val="solid"/>
          </a:ln>
        </p:spPr>
      </p:cxnSp>
      <p:sp>
        <p:nvSpPr>
          <p:cNvPr id="5" name="slide-7-stage-panel-1">
            <a:extLst xmlns:a="http://schemas.openxmlformats.org/drawingml/2006/main">
              <a:ext uri="{FF2B5EF4-FFF2-40B4-BE49-F238E27FC236}">
                <a16:creationId xmlns:a16="http://schemas.microsoft.com/office/drawing/2014/main" id="{9EF3FF01-FEFB-4804-BED7-38A4A7A10C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524000"/>
            <a:ext cx="35623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DFF5F0"/>
          </a:solidFill>
          <a:ln xmlns:a="http://schemas.openxmlformats.org/drawingml/2006/main" w="9525">
            <a:solidFill>
              <a:srgbClr val="BCD2CD"/>
            </a:solidFill>
            <a:prstDash val="solid"/>
          </a:ln>
        </p:spPr>
      </p:sp>
      <p:sp>
        <p:nvSpPr>
          <p:cNvPr id="6" name="slide-7-stage-label-1">
            <a:extLst xmlns:a="http://schemas.openxmlformats.org/drawingml/2006/main">
              <a:ext uri="{FF2B5EF4-FFF2-40B4-BE49-F238E27FC236}">
                <a16:creationId xmlns:a16="http://schemas.microsoft.com/office/drawing/2014/main" id="{41144A3E-0BE5-42A9-A3F9-0F68F66A98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85950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0F766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0F766E"/>
                </a:solidFill>
                <a:latin typeface="Arial"/>
                <a:ea typeface="Arial"/>
                <a:cs typeface="Arial"/>
              </a:rPr>
              <a:t>DISCOVER</a:t>
            </a:r>
          </a:p>
        </p:txBody>
      </p:sp>
      <p:sp>
        <p:nvSpPr>
          <p:cNvPr id="7" name="slide-7-stage-title-1">
            <a:extLst xmlns:a="http://schemas.openxmlformats.org/drawingml/2006/main">
              <a:ext uri="{FF2B5EF4-FFF2-40B4-BE49-F238E27FC236}">
                <a16:creationId xmlns:a16="http://schemas.microsoft.com/office/drawing/2014/main" id="{856F80C6-2537-469B-A12E-1C90396D9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81250"/>
            <a:ext cx="29527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101918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01918"/>
                </a:solidFill>
                <a:latin typeface="Arial"/>
                <a:ea typeface="Arial"/>
                <a:cs typeface="Arial"/>
              </a:rPr>
              <a:t>Understand and choose</a:t>
            </a:r>
          </a:p>
        </p:txBody>
      </p:sp>
      <p:sp>
        <p:nvSpPr>
          <p:cNvPr id="8" name="slide-7-stage-body-1">
            <a:extLst xmlns:a="http://schemas.openxmlformats.org/drawingml/2006/main">
              <a:ext uri="{FF2B5EF4-FFF2-40B4-BE49-F238E27FC236}">
                <a16:creationId xmlns:a16="http://schemas.microsoft.com/office/drawing/2014/main" id="{B22C4315-49DE-490D-A355-F82E81CA4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05200"/>
            <a:ext cx="29527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3E5552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3E5552"/>
                </a:solidFill>
                <a:latin typeface="Arial"/>
                <a:ea typeface="Arial"/>
                <a:cs typeface="Arial"/>
              </a:rPr>
              <a:t>Public product context, reviewed publication, and a clear path into the product.</a:t>
            </a:r>
          </a:p>
        </p:txBody>
      </p:sp>
      <p:sp>
        <p:nvSpPr>
          <p:cNvPr id="9" name="slide-7-timeline-node-1">
            <a:extLst xmlns:a="http://schemas.openxmlformats.org/drawingml/2006/main">
              <a:ext uri="{FF2B5EF4-FFF2-40B4-BE49-F238E27FC236}">
                <a16:creationId xmlns:a16="http://schemas.microsoft.com/office/drawing/2014/main" id="{C21B1130-4589-4DE0-98AF-FA5712DC6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" y="5276850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2410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slide-7-timeline-caption-1">
            <a:extLst xmlns:a="http://schemas.openxmlformats.org/drawingml/2006/main">
              <a:ext uri="{FF2B5EF4-FFF2-40B4-BE49-F238E27FC236}">
                <a16:creationId xmlns:a16="http://schemas.microsoft.com/office/drawing/2014/main" id="{A6077BFC-4B70-40D5-9529-15ADE841C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55626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677B78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677B78"/>
                </a:solidFill>
                <a:latin typeface="Arial"/>
                <a:ea typeface="Arial"/>
                <a:cs typeface="Arial"/>
              </a:rPr>
              <a:t>Public experience</a:t>
            </a:r>
          </a:p>
        </p:txBody>
      </p:sp>
      <p:sp>
        <p:nvSpPr>
          <p:cNvPr id="11" name="slide-7-stage-panel-2">
            <a:extLst xmlns:a="http://schemas.openxmlformats.org/drawingml/2006/main">
              <a:ext uri="{FF2B5EF4-FFF2-40B4-BE49-F238E27FC236}">
                <a16:creationId xmlns:a16="http://schemas.microsoft.com/office/drawing/2014/main" id="{375911F7-48FD-4F2A-8096-F430211DA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4825" y="1524000"/>
            <a:ext cx="35623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EEF5F3"/>
          </a:solidFill>
          <a:ln xmlns:a="http://schemas.openxmlformats.org/drawingml/2006/main" w="9525">
            <a:solidFill>
              <a:srgbClr val="BCD2CD"/>
            </a:solidFill>
            <a:prstDash val="solid"/>
          </a:ln>
        </p:spPr>
      </p:sp>
      <p:sp>
        <p:nvSpPr>
          <p:cNvPr id="12" name="slide-7-stage-label-2">
            <a:extLst xmlns:a="http://schemas.openxmlformats.org/drawingml/2006/main">
              <a:ext uri="{FF2B5EF4-FFF2-40B4-BE49-F238E27FC236}">
                <a16:creationId xmlns:a16="http://schemas.microsoft.com/office/drawing/2014/main" id="{940C76DA-088F-4681-B676-680342BB9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00575" y="1885950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677B78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677B78"/>
                </a:solidFill>
                <a:latin typeface="Arial"/>
                <a:ea typeface="Arial"/>
                <a:cs typeface="Arial"/>
              </a:rPr>
              <a:t>OWN</a:t>
            </a:r>
          </a:p>
        </p:txBody>
      </p:sp>
      <p:sp>
        <p:nvSpPr>
          <p:cNvPr id="13" name="slide-7-stage-title-2">
            <a:extLst xmlns:a="http://schemas.openxmlformats.org/drawingml/2006/main">
              <a:ext uri="{FF2B5EF4-FFF2-40B4-BE49-F238E27FC236}">
                <a16:creationId xmlns:a16="http://schemas.microsoft.com/office/drawing/2014/main" id="{8BF18FE4-D804-45B3-B89E-B0A7C73A2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00575" y="2381250"/>
            <a:ext cx="29527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101918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01918"/>
                </a:solidFill>
                <a:latin typeface="Arial"/>
                <a:ea typeface="Arial"/>
                <a:cs typeface="Arial"/>
              </a:rPr>
              <a:t>Manage access and value</a:t>
            </a:r>
          </a:p>
        </p:txBody>
      </p:sp>
      <p:sp>
        <p:nvSpPr>
          <p:cNvPr id="14" name="slide-7-stage-body-2">
            <a:extLst xmlns:a="http://schemas.openxmlformats.org/drawingml/2006/main">
              <a:ext uri="{FF2B5EF4-FFF2-40B4-BE49-F238E27FC236}">
                <a16:creationId xmlns:a16="http://schemas.microsoft.com/office/drawing/2014/main" id="{90D93A4A-4744-4219-8B5C-92D77461D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00575" y="3505200"/>
            <a:ext cx="29527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3E5552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3E5552"/>
                </a:solidFill>
                <a:latin typeface="Arial"/>
                <a:ea typeface="Arial"/>
                <a:cs typeface="Arial"/>
              </a:rPr>
              <a:t>Accounts, organizations, subscriptions, licenses, and usage in one customer context.</a:t>
            </a:r>
          </a:p>
        </p:txBody>
      </p:sp>
      <p:sp>
        <p:nvSpPr>
          <p:cNvPr id="15" name="slide-7-timeline-node-2">
            <a:extLst xmlns:a="http://schemas.openxmlformats.org/drawingml/2006/main">
              <a:ext uri="{FF2B5EF4-FFF2-40B4-BE49-F238E27FC236}">
                <a16:creationId xmlns:a16="http://schemas.microsoft.com/office/drawing/2014/main" id="{156F21A2-6999-493D-A396-A9EDC6E67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5276850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91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slide-7-timeline-caption-2">
            <a:extLst xmlns:a="http://schemas.openxmlformats.org/drawingml/2006/main">
              <a:ext uri="{FF2B5EF4-FFF2-40B4-BE49-F238E27FC236}">
                <a16:creationId xmlns:a16="http://schemas.microsoft.com/office/drawing/2014/main" id="{8C27EB44-DB78-4AB8-8266-987FC0885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4825" y="55626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677B78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677B78"/>
                </a:solidFill>
                <a:latin typeface="Arial"/>
                <a:ea typeface="Arial"/>
                <a:cs typeface="Arial"/>
              </a:rPr>
              <a:t>Customer platform</a:t>
            </a:r>
          </a:p>
        </p:txBody>
      </p:sp>
      <p:sp>
        <p:nvSpPr>
          <p:cNvPr id="17" name="slide-7-stage-panel-3">
            <a:extLst xmlns:a="http://schemas.openxmlformats.org/drawingml/2006/main">
              <a:ext uri="{FF2B5EF4-FFF2-40B4-BE49-F238E27FC236}">
                <a16:creationId xmlns:a16="http://schemas.microsoft.com/office/drawing/2014/main" id="{37CC9E9C-A0DE-45E2-9D69-EA1C61879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1524000"/>
            <a:ext cx="35623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EEF5F3"/>
          </a:solidFill>
          <a:ln xmlns:a="http://schemas.openxmlformats.org/drawingml/2006/main" w="9525">
            <a:solidFill>
              <a:srgbClr val="BCD2CD"/>
            </a:solidFill>
            <a:prstDash val="solid"/>
          </a:ln>
        </p:spPr>
      </p:sp>
      <p:sp>
        <p:nvSpPr>
          <p:cNvPr id="18" name="slide-7-stage-label-3">
            <a:extLst xmlns:a="http://schemas.openxmlformats.org/drawingml/2006/main">
              <a:ext uri="{FF2B5EF4-FFF2-40B4-BE49-F238E27FC236}">
                <a16:creationId xmlns:a16="http://schemas.microsoft.com/office/drawing/2014/main" id="{E62B3F8F-8EC0-425F-A5AC-FA7B3CDA1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1885950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677B78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677B78"/>
                </a:solidFill>
                <a:latin typeface="Arial"/>
                <a:ea typeface="Arial"/>
                <a:cs typeface="Arial"/>
              </a:rPr>
              <a:t>OPERATE</a:t>
            </a:r>
          </a:p>
        </p:txBody>
      </p:sp>
      <p:sp>
        <p:nvSpPr>
          <p:cNvPr id="19" name="slide-7-stage-title-3">
            <a:extLst xmlns:a="http://schemas.openxmlformats.org/drawingml/2006/main">
              <a:ext uri="{FF2B5EF4-FFF2-40B4-BE49-F238E27FC236}">
                <a16:creationId xmlns:a16="http://schemas.microsoft.com/office/drawing/2014/main" id="{83166C56-A8F3-43D5-B8FE-8B9E9F85C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2381250"/>
            <a:ext cx="29527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101918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01918"/>
                </a:solidFill>
                <a:latin typeface="Arial"/>
                <a:ea typeface="Arial"/>
                <a:cs typeface="Arial"/>
              </a:rPr>
              <a:t>Stay informed and supported</a:t>
            </a:r>
          </a:p>
        </p:txBody>
      </p:sp>
      <p:sp>
        <p:nvSpPr>
          <p:cNvPr id="20" name="slide-7-stage-body-3">
            <a:extLst xmlns:a="http://schemas.openxmlformats.org/drawingml/2006/main">
              <a:ext uri="{FF2B5EF4-FFF2-40B4-BE49-F238E27FC236}">
                <a16:creationId xmlns:a16="http://schemas.microsoft.com/office/drawing/2014/main" id="{4C5E4665-6FDD-4F50-82F6-32E091854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3505200"/>
            <a:ext cx="29527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3E5552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3E5552"/>
                </a:solidFill>
                <a:latin typeface="Arial"/>
                <a:ea typeface="Arial"/>
                <a:cs typeface="Arial"/>
              </a:rPr>
              <a:t>Notifications, product communication, support, and responsible operating paths.</a:t>
            </a:r>
          </a:p>
        </p:txBody>
      </p:sp>
      <p:sp>
        <p:nvSpPr>
          <p:cNvPr id="21" name="slide-7-timeline-node-3">
            <a:extLst xmlns:a="http://schemas.openxmlformats.org/drawingml/2006/main">
              <a:ext uri="{FF2B5EF4-FFF2-40B4-BE49-F238E27FC236}">
                <a16:creationId xmlns:a16="http://schemas.microsoft.com/office/drawing/2014/main" id="{EC8ED1D4-EE3B-40C9-A371-C7EC8F97B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1975" y="5276850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91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slide-7-timeline-caption-3">
            <a:extLst xmlns:a="http://schemas.openxmlformats.org/drawingml/2006/main">
              <a:ext uri="{FF2B5EF4-FFF2-40B4-BE49-F238E27FC236}">
                <a16:creationId xmlns:a16="http://schemas.microsoft.com/office/drawing/2014/main" id="{14A839ED-C0BB-4701-B9CD-E17F910B6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55626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677B78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677B78"/>
                </a:solidFill>
                <a:latin typeface="Arial"/>
                <a:ea typeface="Arial"/>
                <a:cs typeface="Arial"/>
              </a:rPr>
              <a:t>Ongoing relationship</a:t>
            </a:r>
          </a:p>
        </p:txBody>
      </p:sp>
    </p:spTree>
    <p:extLst>
      <p:ext uri="{BB962C8B-B14F-4D97-AF65-F5344CB8AC3E}">
        <p14:creationId xmlns:p14="http://schemas.microsoft.com/office/powerpoint/2010/main" val="183471070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slide-8-title">
            <a:extLst xmlns:a="http://schemas.openxmlformats.org/drawingml/2006/main">
              <a:ext uri="{FF2B5EF4-FFF2-40B4-BE49-F238E27FC236}">
                <a16:creationId xmlns:a16="http://schemas.microsoft.com/office/drawing/2014/main" id="{DCDF81E3-8A49-47CA-9461-4A179B820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42900"/>
            <a:ext cx="10953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101918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01918"/>
                </a:solidFill>
                <a:latin typeface="Arial"/>
                <a:ea typeface="Arial"/>
                <a:cs typeface="Arial"/>
              </a:rPr>
              <a:t>The business model follows demonstrated product value.</a:t>
            </a:r>
          </a:p>
        </p:txBody>
      </p:sp>
      <p:sp>
        <p:nvSpPr>
          <p:cNvPr id="2" name="footer-label-8">
            <a:extLst xmlns:a="http://schemas.openxmlformats.org/drawingml/2006/main">
              <a:ext uri="{FF2B5EF4-FFF2-40B4-BE49-F238E27FC236}">
                <a16:creationId xmlns:a16="http://schemas.microsoft.com/office/drawing/2014/main" id="{2A30F249-58B3-4CAB-B586-8B5267AF5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324600"/>
            <a:ext cx="266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77B78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677B78"/>
                </a:solidFill>
                <a:latin typeface="Arial"/>
                <a:ea typeface="Arial"/>
                <a:cs typeface="Arial"/>
              </a:rPr>
              <a:t>AGNICODE TECHNOLOGIES</a:t>
            </a:r>
          </a:p>
        </p:txBody>
      </p:sp>
      <p:sp>
        <p:nvSpPr>
          <p:cNvPr id="3" name="footer-number-8">
            <a:extLst xmlns:a="http://schemas.openxmlformats.org/drawingml/2006/main">
              <a:ext uri="{FF2B5EF4-FFF2-40B4-BE49-F238E27FC236}">
                <a16:creationId xmlns:a16="http://schemas.microsoft.com/office/drawing/2014/main" id="{E196EBAF-CD46-4C0F-ABA6-A365B20E30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20450" y="6305550"/>
            <a:ext cx="571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677B78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677B78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  <p:sp>
        <p:nvSpPr>
          <p:cNvPr id="4" name="slide-8-intro">
            <a:extLst xmlns:a="http://schemas.openxmlformats.org/drawingml/2006/main">
              <a:ext uri="{FF2B5EF4-FFF2-40B4-BE49-F238E27FC236}">
                <a16:creationId xmlns:a16="http://schemas.microsoft.com/office/drawing/2014/main" id="{8EFA1AB0-0A24-4D66-9394-65F852DC1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600200"/>
            <a:ext cx="106680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3E5552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3E5552"/>
                </a:solidFill>
                <a:latin typeface="Arial"/>
                <a:ea typeface="Arial"/>
                <a:cs typeface="Arial"/>
              </a:rPr>
              <a:t>The commercial design is intentionally staged. Accessible entry helps users understand the product. Paid depth supports recurring value. Organization capabilities follow shared ownership.</a:t>
            </a:r>
          </a:p>
        </p:txBody>
      </p:sp>
      <p:sp>
        <p:nvSpPr>
          <p:cNvPr id="5" name="slide-8-panel-1">
            <a:extLst xmlns:a="http://schemas.openxmlformats.org/drawingml/2006/main">
              <a:ext uri="{FF2B5EF4-FFF2-40B4-BE49-F238E27FC236}">
                <a16:creationId xmlns:a16="http://schemas.microsoft.com/office/drawing/2014/main" id="{0C38A7B3-E553-4791-9A5A-4ED22D3C1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238500"/>
            <a:ext cx="3562350" cy="2724150"/>
          </a:xfrm>
          <a:prstGeom xmlns:a="http://schemas.openxmlformats.org/drawingml/2006/main" prst="roundRect">
            <a:avLst>
              <a:gd name="adj" fmla="val 4196"/>
            </a:avLst>
          </a:prstGeom>
          <a:solidFill xmlns:a="http://schemas.openxmlformats.org/drawingml/2006/main">
            <a:srgbClr val="DFF5F0"/>
          </a:solidFill>
          <a:ln xmlns:a="http://schemas.openxmlformats.org/drawingml/2006/main" w="9525">
            <a:solidFill>
              <a:srgbClr val="BCD2CD"/>
            </a:solidFill>
            <a:prstDash val="solid"/>
          </a:ln>
        </p:spPr>
      </p:sp>
      <p:sp>
        <p:nvSpPr>
          <p:cNvPr id="6" name="slide-8-index-1">
            <a:extLst xmlns:a="http://schemas.openxmlformats.org/drawingml/2006/main">
              <a:ext uri="{FF2B5EF4-FFF2-40B4-BE49-F238E27FC236}">
                <a16:creationId xmlns:a16="http://schemas.microsoft.com/office/drawing/2014/main" id="{07E8C711-25AE-446F-BDC8-49161EEC48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43300"/>
            <a:ext cx="5143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F766E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0F766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slide-8-callout-title-1">
            <a:extLst xmlns:a="http://schemas.openxmlformats.org/drawingml/2006/main">
              <a:ext uri="{FF2B5EF4-FFF2-40B4-BE49-F238E27FC236}">
                <a16:creationId xmlns:a16="http://schemas.microsoft.com/office/drawing/2014/main" id="{6A08ED5B-0E0A-4DE5-8D40-60A06659E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0"/>
            <a:ext cx="2952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101918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01918"/>
                </a:solidFill>
                <a:latin typeface="Arial"/>
                <a:ea typeface="Arial"/>
                <a:cs typeface="Arial"/>
              </a:rPr>
              <a:t>Accessible entry</a:t>
            </a:r>
          </a:p>
        </p:txBody>
      </p:sp>
      <p:sp>
        <p:nvSpPr>
          <p:cNvPr id="8" name="slide-8-callout-body-1">
            <a:extLst xmlns:a="http://schemas.openxmlformats.org/drawingml/2006/main">
              <a:ext uri="{FF2B5EF4-FFF2-40B4-BE49-F238E27FC236}">
                <a16:creationId xmlns:a16="http://schemas.microsoft.com/office/drawing/2014/main" id="{562E3DCD-3F7A-4878-9783-9A659790D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76800"/>
            <a:ext cx="29527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3E5552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3E5552"/>
                </a:solidFill>
                <a:latin typeface="Arial"/>
                <a:ea typeface="Arial"/>
                <a:cs typeface="Arial"/>
              </a:rPr>
              <a:t>Low-friction discovery and individual product use where the product model supports it.</a:t>
            </a:r>
          </a:p>
        </p:txBody>
      </p:sp>
      <p:sp>
        <p:nvSpPr>
          <p:cNvPr id="9" name="slide-8-panel-2">
            <a:extLst xmlns:a="http://schemas.openxmlformats.org/drawingml/2006/main">
              <a:ext uri="{FF2B5EF4-FFF2-40B4-BE49-F238E27FC236}">
                <a16:creationId xmlns:a16="http://schemas.microsoft.com/office/drawing/2014/main" id="{75B91D42-D9A5-4724-A5A6-CFEA08AC1F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4825" y="3238500"/>
            <a:ext cx="3562350" cy="2724150"/>
          </a:xfrm>
          <a:prstGeom xmlns:a="http://schemas.openxmlformats.org/drawingml/2006/main" prst="roundRect">
            <a:avLst>
              <a:gd name="adj" fmla="val 4196"/>
            </a:avLst>
          </a:prstGeom>
          <a:solidFill xmlns:a="http://schemas.openxmlformats.org/drawingml/2006/main">
            <a:srgbClr val="EEF5F3"/>
          </a:solidFill>
          <a:ln xmlns:a="http://schemas.openxmlformats.org/drawingml/2006/main" w="9525">
            <a:solidFill>
              <a:srgbClr val="BCD2CD"/>
            </a:solidFill>
            <a:prstDash val="solid"/>
          </a:ln>
        </p:spPr>
      </p:sp>
      <p:sp>
        <p:nvSpPr>
          <p:cNvPr id="10" name="slide-8-index-2">
            <a:extLst xmlns:a="http://schemas.openxmlformats.org/drawingml/2006/main">
              <a:ext uri="{FF2B5EF4-FFF2-40B4-BE49-F238E27FC236}">
                <a16:creationId xmlns:a16="http://schemas.microsoft.com/office/drawing/2014/main" id="{9C5666AA-75A9-4FBC-BB60-F34F46D28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00575" y="3543300"/>
            <a:ext cx="5143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677B78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677B78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1" name="slide-8-callout-title-2">
            <a:extLst xmlns:a="http://schemas.openxmlformats.org/drawingml/2006/main">
              <a:ext uri="{FF2B5EF4-FFF2-40B4-BE49-F238E27FC236}">
                <a16:creationId xmlns:a16="http://schemas.microsoft.com/office/drawing/2014/main" id="{FDD979D2-8F64-450C-9181-86C1506B2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00575" y="4000500"/>
            <a:ext cx="2952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101918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01918"/>
                </a:solidFill>
                <a:latin typeface="Arial"/>
                <a:ea typeface="Arial"/>
                <a:cs typeface="Arial"/>
              </a:rPr>
              <a:t>Paid depth</a:t>
            </a:r>
          </a:p>
        </p:txBody>
      </p:sp>
      <p:sp>
        <p:nvSpPr>
          <p:cNvPr id="12" name="slide-8-callout-body-2">
            <a:extLst xmlns:a="http://schemas.openxmlformats.org/drawingml/2006/main">
              <a:ext uri="{FF2B5EF4-FFF2-40B4-BE49-F238E27FC236}">
                <a16:creationId xmlns:a16="http://schemas.microsoft.com/office/drawing/2014/main" id="{D9E1D44E-565F-43BB-810A-3221532A8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00575" y="4876800"/>
            <a:ext cx="29527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3E5552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3E5552"/>
                </a:solidFill>
                <a:latin typeface="Arial"/>
                <a:ea typeface="Arial"/>
                <a:cs typeface="Arial"/>
              </a:rPr>
              <a:t>Subscription or licensed capabilities tied to recurring value in the workflow.</a:t>
            </a:r>
          </a:p>
        </p:txBody>
      </p:sp>
      <p:sp>
        <p:nvSpPr>
          <p:cNvPr id="13" name="slide-8-panel-3">
            <a:extLst xmlns:a="http://schemas.openxmlformats.org/drawingml/2006/main">
              <a:ext uri="{FF2B5EF4-FFF2-40B4-BE49-F238E27FC236}">
                <a16:creationId xmlns:a16="http://schemas.microsoft.com/office/drawing/2014/main" id="{38BED843-C6EC-4311-8607-CD9DFA1ED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3238500"/>
            <a:ext cx="3562350" cy="2724150"/>
          </a:xfrm>
          <a:prstGeom xmlns:a="http://schemas.openxmlformats.org/drawingml/2006/main" prst="roundRect">
            <a:avLst>
              <a:gd name="adj" fmla="val 4196"/>
            </a:avLst>
          </a:prstGeom>
          <a:solidFill xmlns:a="http://schemas.openxmlformats.org/drawingml/2006/main">
            <a:srgbClr val="EEF5F3"/>
          </a:solidFill>
          <a:ln xmlns:a="http://schemas.openxmlformats.org/drawingml/2006/main" w="9525">
            <a:solidFill>
              <a:srgbClr val="BCD2CD"/>
            </a:solidFill>
            <a:prstDash val="solid"/>
          </a:ln>
        </p:spPr>
      </p:sp>
      <p:sp>
        <p:nvSpPr>
          <p:cNvPr id="14" name="slide-8-index-3">
            <a:extLst xmlns:a="http://schemas.openxmlformats.org/drawingml/2006/main">
              <a:ext uri="{FF2B5EF4-FFF2-40B4-BE49-F238E27FC236}">
                <a16:creationId xmlns:a16="http://schemas.microsoft.com/office/drawing/2014/main" id="{E1E19266-3E19-47DD-95FD-D0D514E87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3543300"/>
            <a:ext cx="5143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677B78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677B78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5" name="slide-8-callout-title-3">
            <a:extLst xmlns:a="http://schemas.openxmlformats.org/drawingml/2006/main">
              <a:ext uri="{FF2B5EF4-FFF2-40B4-BE49-F238E27FC236}">
                <a16:creationId xmlns:a16="http://schemas.microsoft.com/office/drawing/2014/main" id="{97596555-8E59-457C-A879-1681A5E75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4000500"/>
            <a:ext cx="2952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101918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01918"/>
                </a:solidFill>
                <a:latin typeface="Arial"/>
                <a:ea typeface="Arial"/>
                <a:cs typeface="Arial"/>
              </a:rPr>
              <a:t>Team expansion</a:t>
            </a:r>
          </a:p>
        </p:txBody>
      </p:sp>
      <p:sp>
        <p:nvSpPr>
          <p:cNvPr id="16" name="slide-8-callout-body-3">
            <a:extLst xmlns:a="http://schemas.openxmlformats.org/drawingml/2006/main">
              <a:ext uri="{FF2B5EF4-FFF2-40B4-BE49-F238E27FC236}">
                <a16:creationId xmlns:a16="http://schemas.microsoft.com/office/drawing/2014/main" id="{7F1A7EA9-503D-4496-BB9B-74D25F2CE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4876800"/>
            <a:ext cx="29527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3E5552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3E5552"/>
                </a:solidFill>
                <a:latin typeface="Arial"/>
                <a:ea typeface="Arial"/>
                <a:cs typeface="Arial"/>
              </a:rPr>
              <a:t>Organization ownership, access, billing, visibility, and support as adoption grows.</a:t>
            </a:r>
          </a:p>
        </p:txBody>
      </p:sp>
    </p:spTree>
    <p:extLst>
      <p:ext uri="{BB962C8B-B14F-4D97-AF65-F5344CB8AC3E}">
        <p14:creationId xmlns:p14="http://schemas.microsoft.com/office/powerpoint/2010/main" val="84096458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slide-9-title">
            <a:extLst xmlns:a="http://schemas.openxmlformats.org/drawingml/2006/main">
              <a:ext uri="{FF2B5EF4-FFF2-40B4-BE49-F238E27FC236}">
                <a16:creationId xmlns:a16="http://schemas.microsoft.com/office/drawing/2014/main" id="{3D1149B1-873B-4E5D-AE73-54545B7FA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42900"/>
            <a:ext cx="10953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101918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01918"/>
                </a:solidFill>
                <a:latin typeface="Arial"/>
                <a:ea typeface="Arial"/>
                <a:cs typeface="Arial"/>
              </a:rPr>
              <a:t>Go-to-market starts with useful discovery and product proof.</a:t>
            </a:r>
          </a:p>
        </p:txBody>
      </p:sp>
      <p:sp>
        <p:nvSpPr>
          <p:cNvPr id="2" name="footer-label-9">
            <a:extLst xmlns:a="http://schemas.openxmlformats.org/drawingml/2006/main">
              <a:ext uri="{FF2B5EF4-FFF2-40B4-BE49-F238E27FC236}">
                <a16:creationId xmlns:a16="http://schemas.microsoft.com/office/drawing/2014/main" id="{08F191BB-EBE8-47D9-B034-F23B12E7E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324600"/>
            <a:ext cx="266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77B78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677B78"/>
                </a:solidFill>
                <a:latin typeface="Arial"/>
                <a:ea typeface="Arial"/>
                <a:cs typeface="Arial"/>
              </a:rPr>
              <a:t>AGNICODE TECHNOLOGIES</a:t>
            </a:r>
          </a:p>
        </p:txBody>
      </p:sp>
      <p:sp>
        <p:nvSpPr>
          <p:cNvPr id="3" name="footer-number-9">
            <a:extLst xmlns:a="http://schemas.openxmlformats.org/drawingml/2006/main">
              <a:ext uri="{FF2B5EF4-FFF2-40B4-BE49-F238E27FC236}">
                <a16:creationId xmlns:a16="http://schemas.microsoft.com/office/drawing/2014/main" id="{13D7419F-FDD2-4DD4-9172-27677F7EA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20450" y="6305550"/>
            <a:ext cx="571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677B78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677B78"/>
                </a:solidFill>
                <a:latin typeface="Arial"/>
                <a:ea typeface="Arial"/>
                <a:cs typeface="Arial"/>
              </a:rPr>
              <a:t>09</a:t>
            </a:r>
          </a:p>
        </p:txBody>
      </p:sp>
      <p:sp>
        <p:nvSpPr>
          <p:cNvPr id="4" name="slide-9-kicker">
            <a:extLst xmlns:a="http://schemas.openxmlformats.org/drawingml/2006/main">
              <a:ext uri="{FF2B5EF4-FFF2-40B4-BE49-F238E27FC236}">
                <a16:creationId xmlns:a16="http://schemas.microsoft.com/office/drawing/2014/main" id="{50E2818C-B297-482F-BE40-E5FF53A5C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885950"/>
            <a:ext cx="5143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F766E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0F766E"/>
                </a:solidFill>
                <a:latin typeface="Arial"/>
                <a:ea typeface="Arial"/>
                <a:cs typeface="Arial"/>
              </a:rPr>
              <a:t>PLANNED ROUTE TO MARKET</a:t>
            </a:r>
          </a:p>
        </p:txBody>
      </p:sp>
      <p:sp>
        <p:nvSpPr>
          <p:cNvPr id="5" name="slide-9-body">
            <a:extLst xmlns:a="http://schemas.openxmlformats.org/drawingml/2006/main">
              <a:ext uri="{FF2B5EF4-FFF2-40B4-BE49-F238E27FC236}">
                <a16:creationId xmlns:a16="http://schemas.microsoft.com/office/drawing/2014/main" id="{0E429D39-C6E2-4AFE-9A21-C1B72FE01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381250"/>
            <a:ext cx="5219700" cy="3162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3E555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3E5552"/>
                </a:solidFill>
                <a:latin typeface="Arial"/>
                <a:ea typeface="Arial"/>
                <a:cs typeface="Arial"/>
              </a:rPr>
              <a:t>1. Answer high-intent engineering questions with useful public content.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800" b="0">
                <a:solidFill>
                  <a:srgbClr val="3E555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3E5552"/>
                </a:solidFill>
                <a:latin typeface="Arial"/>
                <a:ea typeface="Arial"/>
                <a:cs typeface="Arial"/>
              </a:rPr>
              <a:t>2. Let the product demonstrate its learning and decision loop.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800" b="0">
                <a:solidFill>
                  <a:srgbClr val="3E555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3E5552"/>
                </a:solidFill>
                <a:latin typeface="Arial"/>
                <a:ea typeface="Arial"/>
                <a:cs typeface="Arial"/>
              </a:rPr>
              <a:t>3. Convert repeated individual value into paid depth.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800" b="0">
                <a:solidFill>
                  <a:srgbClr val="3E555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3E5552"/>
                </a:solidFill>
                <a:latin typeface="Arial"/>
                <a:ea typeface="Arial"/>
                <a:cs typeface="Arial"/>
              </a:rPr>
              <a:t>4. Expand to organization ownership when collaboration requires it.</a:t>
            </a:r>
          </a:p>
        </p:txBody>
      </p:sp>
      <p:sp>
        <p:nvSpPr>
          <p:cNvPr id="6" name="Agnicode customer success conversation around a product workflow-backing">
            <a:extLst xmlns:a="http://schemas.openxmlformats.org/drawingml/2006/main">
              <a:ext uri="{FF2B5EF4-FFF2-40B4-BE49-F238E27FC236}">
                <a16:creationId xmlns:a16="http://schemas.microsoft.com/office/drawing/2014/main" id="{10167A9D-AD3F-4C1E-ABB1-8242734CC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1504950"/>
            <a:ext cx="5524500" cy="4476750"/>
          </a:xfrm>
          <a:prstGeom xmlns:a="http://schemas.openxmlformats.org/drawingml/2006/main" prst="roundRect">
            <a:avLst>
              <a:gd name="adj" fmla="val 2553"/>
            </a:avLst>
          </a:prstGeom>
          <a:solidFill xmlns:a="http://schemas.openxmlformats.org/drawingml/2006/main">
            <a:srgbClr val="DFF5F0"/>
          </a:solidFill>
          <a:ln xmlns:a="http://schemas.openxmlformats.org/drawingml/2006/main" w="9525">
            <a:solidFill>
              <a:srgbClr val="BCD2CD"/>
            </a:solidFill>
            <a:prstDash val="solid"/>
          </a:ln>
        </p:spPr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794b5d19b5c46a3"/>
          <a:srcRect xmlns:a="http://schemas.openxmlformats.org/drawingml/2006/main" l="11470" t="0" r="1147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267450" y="1504950"/>
            <a:ext cx="5524500" cy="4476750"/>
          </a:xfrm>
          <a:prstGeom xmlns:a="http://schemas.openxmlformats.org/drawingml/2006/main" prst="roundRect">
            <a:avLst>
              <a:gd name="adj" fmla="val 2553"/>
            </a:avLst>
          </a:prstGeom>
        </p:spPr>
      </p:pic>
    </p:spTree>
    <p:extLst>
      <p:ext uri="{BB962C8B-B14F-4D97-AF65-F5344CB8AC3E}">
        <p14:creationId xmlns:p14="http://schemas.microsoft.com/office/powerpoint/2010/main" val="13928721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slide-10-title">
            <a:extLst xmlns:a="http://schemas.openxmlformats.org/drawingml/2006/main">
              <a:ext uri="{FF2B5EF4-FFF2-40B4-BE49-F238E27FC236}">
                <a16:creationId xmlns:a16="http://schemas.microsoft.com/office/drawing/2014/main" id="{FE30C43A-E954-4E5F-94EE-4330E553C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42900"/>
            <a:ext cx="10953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101918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01918"/>
                </a:solidFill>
                <a:latin typeface="Arial"/>
                <a:ea typeface="Arial"/>
                <a:cs typeface="Arial"/>
              </a:rPr>
              <a:t>$500k funds 18 months of focused proof.</a:t>
            </a:r>
          </a:p>
        </p:txBody>
      </p:sp>
      <p:sp>
        <p:nvSpPr>
          <p:cNvPr id="2" name="footer-label-10">
            <a:extLst xmlns:a="http://schemas.openxmlformats.org/drawingml/2006/main">
              <a:ext uri="{FF2B5EF4-FFF2-40B4-BE49-F238E27FC236}">
                <a16:creationId xmlns:a16="http://schemas.microsoft.com/office/drawing/2014/main" id="{65F42613-54E0-4960-BD00-E284FAB06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324600"/>
            <a:ext cx="266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77B78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677B78"/>
                </a:solidFill>
                <a:latin typeface="Arial"/>
                <a:ea typeface="Arial"/>
                <a:cs typeface="Arial"/>
              </a:rPr>
              <a:t>AGNICODE TECHNOLOGIES</a:t>
            </a:r>
          </a:p>
        </p:txBody>
      </p:sp>
      <p:sp>
        <p:nvSpPr>
          <p:cNvPr id="3" name="footer-number-10">
            <a:extLst xmlns:a="http://schemas.openxmlformats.org/drawingml/2006/main">
              <a:ext uri="{FF2B5EF4-FFF2-40B4-BE49-F238E27FC236}">
                <a16:creationId xmlns:a16="http://schemas.microsoft.com/office/drawing/2014/main" id="{FF5715B7-50C7-489A-9F4C-A81EB42B8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20450" y="6305550"/>
            <a:ext cx="571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677B78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677B78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cxnSp>
        <p:nvCxnSpPr>
          <p:cNvPr id="26" name="slide-10-timeline-rule"/>
          <p:cNvCxnSpPr/>
          <p:nvPr/>
        </p:nvCxnSpPr>
        <p:spPr>
          <a:xfrm xmlns:a="http://schemas.openxmlformats.org/drawingml/2006/main">
            <a:off x="400050" y="5334000"/>
            <a:ext cx="113919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101918"/>
            </a:solidFill>
            <a:prstDash val="solid"/>
          </a:ln>
        </p:spPr>
      </p:cxnSp>
      <p:sp>
        <p:nvSpPr>
          <p:cNvPr id="5" name="slide-10-stage-panel-1">
            <a:extLst xmlns:a="http://schemas.openxmlformats.org/drawingml/2006/main">
              <a:ext uri="{FF2B5EF4-FFF2-40B4-BE49-F238E27FC236}">
                <a16:creationId xmlns:a16="http://schemas.microsoft.com/office/drawing/2014/main" id="{7E984AF9-FA66-4216-80C2-E75FE16036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524000"/>
            <a:ext cx="35623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DFF5F0"/>
          </a:solidFill>
          <a:ln xmlns:a="http://schemas.openxmlformats.org/drawingml/2006/main" w="9525">
            <a:solidFill>
              <a:srgbClr val="BCD2CD"/>
            </a:solidFill>
            <a:prstDash val="solid"/>
          </a:ln>
        </p:spPr>
      </p:sp>
      <p:sp>
        <p:nvSpPr>
          <p:cNvPr id="6" name="slide-10-stage-label-1">
            <a:extLst xmlns:a="http://schemas.openxmlformats.org/drawingml/2006/main">
              <a:ext uri="{FF2B5EF4-FFF2-40B4-BE49-F238E27FC236}">
                <a16:creationId xmlns:a16="http://schemas.microsoft.com/office/drawing/2014/main" id="{B119E078-702F-49D9-A8FC-C1E7198E8D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85950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0F766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0F766E"/>
                </a:solidFill>
                <a:latin typeface="Arial"/>
                <a:ea typeface="Arial"/>
                <a:cs typeface="Arial"/>
              </a:rPr>
              <a:t>50% · $250K</a:t>
            </a:r>
          </a:p>
        </p:txBody>
      </p:sp>
      <p:sp>
        <p:nvSpPr>
          <p:cNvPr id="7" name="slide-10-stage-title-1">
            <a:extLst xmlns:a="http://schemas.openxmlformats.org/drawingml/2006/main">
              <a:ext uri="{FF2B5EF4-FFF2-40B4-BE49-F238E27FC236}">
                <a16:creationId xmlns:a16="http://schemas.microsoft.com/office/drawing/2014/main" id="{40A10B69-F3CA-4326-B59D-730993692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81250"/>
            <a:ext cx="29527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101918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01918"/>
                </a:solidFill>
                <a:latin typeface="Arial"/>
                <a:ea typeface="Arial"/>
                <a:cs typeface="Arial"/>
              </a:rPr>
              <a:t>Deepen product proof</a:t>
            </a:r>
          </a:p>
        </p:txBody>
      </p:sp>
      <p:sp>
        <p:nvSpPr>
          <p:cNvPr id="8" name="slide-10-stage-body-1">
            <a:extLst xmlns:a="http://schemas.openxmlformats.org/drawingml/2006/main">
              <a:ext uri="{FF2B5EF4-FFF2-40B4-BE49-F238E27FC236}">
                <a16:creationId xmlns:a16="http://schemas.microsoft.com/office/drawing/2014/main" id="{25C39A2F-3177-4AF0-BCEF-2277E63C2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05200"/>
            <a:ext cx="29527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3E5552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3E5552"/>
                </a:solidFill>
                <a:latin typeface="Arial"/>
                <a:ea typeface="Arial"/>
                <a:cs typeface="Arial"/>
              </a:rPr>
              <a:t>Strengthen the canvas, simulation, evaluation, collaboration, and team-owned workflow.</a:t>
            </a:r>
          </a:p>
        </p:txBody>
      </p:sp>
      <p:sp>
        <p:nvSpPr>
          <p:cNvPr id="9" name="slide-10-timeline-node-1">
            <a:extLst xmlns:a="http://schemas.openxmlformats.org/drawingml/2006/main">
              <a:ext uri="{FF2B5EF4-FFF2-40B4-BE49-F238E27FC236}">
                <a16:creationId xmlns:a16="http://schemas.microsoft.com/office/drawing/2014/main" id="{DA8BBBD4-CE89-4E84-B41C-E3DEA6F788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" y="5276850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2410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slide-10-timeline-caption-1">
            <a:extLst xmlns:a="http://schemas.openxmlformats.org/drawingml/2006/main">
              <a:ext uri="{FF2B5EF4-FFF2-40B4-BE49-F238E27FC236}">
                <a16:creationId xmlns:a16="http://schemas.microsoft.com/office/drawing/2014/main" id="{77F12F9B-851D-4F0D-A61B-6F01DF557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55626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677B78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677B78"/>
                </a:solidFill>
                <a:latin typeface="Arial"/>
                <a:ea typeface="Arial"/>
                <a:cs typeface="Arial"/>
              </a:rPr>
              <a:t>Product &amp; engineering</a:t>
            </a:r>
          </a:p>
        </p:txBody>
      </p:sp>
      <p:sp>
        <p:nvSpPr>
          <p:cNvPr id="11" name="slide-10-stage-panel-2">
            <a:extLst xmlns:a="http://schemas.openxmlformats.org/drawingml/2006/main">
              <a:ext uri="{FF2B5EF4-FFF2-40B4-BE49-F238E27FC236}">
                <a16:creationId xmlns:a16="http://schemas.microsoft.com/office/drawing/2014/main" id="{6FD90215-CAC8-492A-B06B-EE801EA8DC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4825" y="1524000"/>
            <a:ext cx="35623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EEF5F3"/>
          </a:solidFill>
          <a:ln xmlns:a="http://schemas.openxmlformats.org/drawingml/2006/main" w="9525">
            <a:solidFill>
              <a:srgbClr val="BCD2CD"/>
            </a:solidFill>
            <a:prstDash val="solid"/>
          </a:ln>
        </p:spPr>
      </p:sp>
      <p:sp>
        <p:nvSpPr>
          <p:cNvPr id="12" name="slide-10-stage-label-2">
            <a:extLst xmlns:a="http://schemas.openxmlformats.org/drawingml/2006/main">
              <a:ext uri="{FF2B5EF4-FFF2-40B4-BE49-F238E27FC236}">
                <a16:creationId xmlns:a16="http://schemas.microsoft.com/office/drawing/2014/main" id="{D319831A-E181-4E0F-BCF3-9F21617A9D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00575" y="1885950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677B78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677B78"/>
                </a:solidFill>
                <a:latin typeface="Arial"/>
                <a:ea typeface="Arial"/>
                <a:cs typeface="Arial"/>
              </a:rPr>
              <a:t>25% · $125K</a:t>
            </a:r>
          </a:p>
        </p:txBody>
      </p:sp>
      <p:sp>
        <p:nvSpPr>
          <p:cNvPr id="13" name="slide-10-stage-title-2">
            <a:extLst xmlns:a="http://schemas.openxmlformats.org/drawingml/2006/main">
              <a:ext uri="{FF2B5EF4-FFF2-40B4-BE49-F238E27FC236}">
                <a16:creationId xmlns:a16="http://schemas.microsoft.com/office/drawing/2014/main" id="{3815BF14-5561-4735-8148-35AE9B366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00575" y="2381250"/>
            <a:ext cx="29527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101918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01918"/>
                </a:solidFill>
                <a:latin typeface="Arial"/>
                <a:ea typeface="Arial"/>
                <a:cs typeface="Arial"/>
              </a:rPr>
              <a:t>Build commercial proof</a:t>
            </a:r>
          </a:p>
        </p:txBody>
      </p:sp>
      <p:sp>
        <p:nvSpPr>
          <p:cNvPr id="14" name="slide-10-stage-body-2">
            <a:extLst xmlns:a="http://schemas.openxmlformats.org/drawingml/2006/main">
              <a:ext uri="{FF2B5EF4-FFF2-40B4-BE49-F238E27FC236}">
                <a16:creationId xmlns:a16="http://schemas.microsoft.com/office/drawing/2014/main" id="{349ED4E8-7874-486E-9E7C-70083D2EE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00575" y="3505200"/>
            <a:ext cx="29527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3E5552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3E5552"/>
                </a:solidFill>
                <a:latin typeface="Arial"/>
                <a:ea typeface="Arial"/>
                <a:cs typeface="Arial"/>
              </a:rPr>
              <a:t>Target 2,500 paid individuals, ten team pilots, and a path toward $250k ARR.</a:t>
            </a:r>
          </a:p>
        </p:txBody>
      </p:sp>
      <p:sp>
        <p:nvSpPr>
          <p:cNvPr id="15" name="slide-10-timeline-node-2">
            <a:extLst xmlns:a="http://schemas.openxmlformats.org/drawingml/2006/main">
              <a:ext uri="{FF2B5EF4-FFF2-40B4-BE49-F238E27FC236}">
                <a16:creationId xmlns:a16="http://schemas.microsoft.com/office/drawing/2014/main" id="{B108FA9A-F895-4CC5-A02A-3A98A47318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5276850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91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slide-10-timeline-caption-2">
            <a:extLst xmlns:a="http://schemas.openxmlformats.org/drawingml/2006/main">
              <a:ext uri="{FF2B5EF4-FFF2-40B4-BE49-F238E27FC236}">
                <a16:creationId xmlns:a16="http://schemas.microsoft.com/office/drawing/2014/main" id="{B96C519D-A498-48B7-9FC8-54C7AD653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4825" y="55626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677B78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677B78"/>
                </a:solidFill>
                <a:latin typeface="Arial"/>
                <a:ea typeface="Arial"/>
                <a:cs typeface="Arial"/>
              </a:rPr>
              <a:t>GTM &amp; customer research</a:t>
            </a:r>
          </a:p>
        </p:txBody>
      </p:sp>
      <p:sp>
        <p:nvSpPr>
          <p:cNvPr id="17" name="slide-10-stage-panel-3">
            <a:extLst xmlns:a="http://schemas.openxmlformats.org/drawingml/2006/main">
              <a:ext uri="{FF2B5EF4-FFF2-40B4-BE49-F238E27FC236}">
                <a16:creationId xmlns:a16="http://schemas.microsoft.com/office/drawing/2014/main" id="{F506FCFD-F68E-4B51-B4C7-55186A9A4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1524000"/>
            <a:ext cx="35623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EEF5F3"/>
          </a:solidFill>
          <a:ln xmlns:a="http://schemas.openxmlformats.org/drawingml/2006/main" w="9525">
            <a:solidFill>
              <a:srgbClr val="BCD2CD"/>
            </a:solidFill>
            <a:prstDash val="solid"/>
          </a:ln>
        </p:spPr>
      </p:sp>
      <p:sp>
        <p:nvSpPr>
          <p:cNvPr id="18" name="slide-10-stage-label-3">
            <a:extLst xmlns:a="http://schemas.openxmlformats.org/drawingml/2006/main">
              <a:ext uri="{FF2B5EF4-FFF2-40B4-BE49-F238E27FC236}">
                <a16:creationId xmlns:a16="http://schemas.microsoft.com/office/drawing/2014/main" id="{107776A6-9342-490E-871A-00157E5DC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1885950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677B78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677B78"/>
                </a:solidFill>
                <a:latin typeface="Arial"/>
                <a:ea typeface="Arial"/>
                <a:cs typeface="Arial"/>
              </a:rPr>
              <a:t>25% · $125K</a:t>
            </a:r>
          </a:p>
        </p:txBody>
      </p:sp>
      <p:sp>
        <p:nvSpPr>
          <p:cNvPr id="19" name="slide-10-stage-title-3">
            <a:extLst xmlns:a="http://schemas.openxmlformats.org/drawingml/2006/main">
              <a:ext uri="{FF2B5EF4-FFF2-40B4-BE49-F238E27FC236}">
                <a16:creationId xmlns:a16="http://schemas.microsoft.com/office/drawing/2014/main" id="{31D92BC7-5B77-4F71-9805-B2682A631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2381250"/>
            <a:ext cx="29527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101918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01918"/>
                </a:solidFill>
                <a:latin typeface="Arial"/>
                <a:ea typeface="Arial"/>
                <a:cs typeface="Arial"/>
              </a:rPr>
              <a:t>Protect operating proof</a:t>
            </a:r>
          </a:p>
        </p:txBody>
      </p:sp>
      <p:sp>
        <p:nvSpPr>
          <p:cNvPr id="20" name="slide-10-stage-body-3">
            <a:extLst xmlns:a="http://schemas.openxmlformats.org/drawingml/2006/main">
              <a:ext uri="{FF2B5EF4-FFF2-40B4-BE49-F238E27FC236}">
                <a16:creationId xmlns:a16="http://schemas.microsoft.com/office/drawing/2014/main" id="{E7CFB685-AA35-40C2-BB13-BEE85E208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3505200"/>
            <a:ext cx="29527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3E5552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3E5552"/>
                </a:solidFill>
                <a:latin typeface="Arial"/>
                <a:ea typeface="Arial"/>
                <a:cs typeface="Arial"/>
              </a:rPr>
              <a:t>Fund cloud and AI quality plus reserve; target ≥75% gross margin and &lt;12-month CAC payback.</a:t>
            </a:r>
          </a:p>
        </p:txBody>
      </p:sp>
      <p:sp>
        <p:nvSpPr>
          <p:cNvPr id="21" name="slide-10-timeline-node-3">
            <a:extLst xmlns:a="http://schemas.openxmlformats.org/drawingml/2006/main">
              <a:ext uri="{FF2B5EF4-FFF2-40B4-BE49-F238E27FC236}">
                <a16:creationId xmlns:a16="http://schemas.microsoft.com/office/drawing/2014/main" id="{09C09C08-FD56-4CF6-B3C8-34A48D2E1C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1975" y="5276850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91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slide-10-timeline-caption-3">
            <a:extLst xmlns:a="http://schemas.openxmlformats.org/drawingml/2006/main">
              <a:ext uri="{FF2B5EF4-FFF2-40B4-BE49-F238E27FC236}">
                <a16:creationId xmlns:a16="http://schemas.microsoft.com/office/drawing/2014/main" id="{CA5E69A4-20F0-4FA7-8EE3-6CD7EE98A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55626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677B78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677B78"/>
                </a:solidFill>
                <a:latin typeface="Arial"/>
                <a:ea typeface="Arial"/>
                <a:cs typeface="Arial"/>
              </a:rPr>
              <a:t>15% infrastructure · 10% reserve</a:t>
            </a:r>
          </a:p>
        </p:txBody>
      </p:sp>
    </p:spTree>
    <p:extLst>
      <p:ext uri="{BB962C8B-B14F-4D97-AF65-F5344CB8AC3E}">
        <p14:creationId xmlns:p14="http://schemas.microsoft.com/office/powerpoint/2010/main" val="101702145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e47835b083d48bf"/>
          <a:stretch xmlns:a="http://schemas.openxmlformats.org/drawingml/2006/main"/>
        </p:blipFill>
        <p:spPr>
          <a:xfrm xmlns:a="http://schemas.openxmlformats.org/drawingml/2006/main">
            <a:off x="544468" y="323850"/>
            <a:ext cx="2568664" cy="781050"/>
          </a:xfrm>
          <a:prstGeom xmlns:a="http://schemas.openxmlformats.org/drawingml/2006/main" prst="rect">
            <a:avLst/>
          </a:prstGeom>
        </p:spPr>
      </p:pic>
      <p:sp>
        <p:nvSpPr>
          <p:cNvPr id="2" name="closing-title">
            <a:extLst xmlns:a="http://schemas.openxmlformats.org/drawingml/2006/main">
              <a:ext uri="{FF2B5EF4-FFF2-40B4-BE49-F238E27FC236}">
                <a16:creationId xmlns:a16="http://schemas.microsoft.com/office/drawing/2014/main" id="{02EB7F53-5E18-4E3D-8A44-22F385C15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924050"/>
            <a:ext cx="1000125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5100" b="1">
                <a:solidFill>
                  <a:srgbClr val="101918"/>
                </a:solidFill>
                <a:latin typeface="Arial"/>
                <a:ea typeface="Arial"/>
                <a:cs typeface="Arial"/>
              </a:defRPr>
            </a:pPr>
            <a:r>
              <a:rPr sz="5100" b="1">
                <a:solidFill>
                  <a:srgbClr val="101918"/>
                </a:solidFill>
                <a:latin typeface="Arial"/>
                <a:ea typeface="Arial"/>
                <a:cs typeface="Arial"/>
              </a:rPr>
              <a:t>The next conversation:</a:t>
            </a:r>
          </a:p>
          <a:p xmlns:a="http://schemas.openxmlformats.org/drawingml/2006/main">
            <a:pPr algn="l">
              <a:defRPr sz="5100" b="1">
                <a:solidFill>
                  <a:srgbClr val="101918"/>
                </a:solidFill>
                <a:latin typeface="Arial"/>
                <a:ea typeface="Arial"/>
                <a:cs typeface="Arial"/>
              </a:defRPr>
            </a:pPr>
            <a:r>
              <a:rPr sz="5100" b="1">
                <a:solidFill>
                  <a:srgbClr val="101918"/>
                </a:solidFill>
                <a:latin typeface="Arial"/>
                <a:ea typeface="Arial"/>
                <a:cs typeface="Arial"/>
              </a:rPr>
              <a:t>fit, proof, and the path to scale.</a:t>
            </a:r>
          </a:p>
        </p:txBody>
      </p:sp>
      <p:sp>
        <p:nvSpPr>
          <p:cNvPr id="3" name="closing-contact">
            <a:extLst xmlns:a="http://schemas.openxmlformats.org/drawingml/2006/main">
              <a:ext uri="{FF2B5EF4-FFF2-40B4-BE49-F238E27FC236}">
                <a16:creationId xmlns:a16="http://schemas.microsoft.com/office/drawing/2014/main" id="{E8A8BB14-9F45-4C37-A176-677524543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4762500"/>
            <a:ext cx="66675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0F766E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F766E"/>
                </a:solidFill>
                <a:latin typeface="Arial"/>
                <a:ea typeface="Arial"/>
                <a:cs typeface="Arial"/>
              </a:rPr>
              <a:t>contact@agnicodetechnologies.com</a:t>
            </a:r>
          </a:p>
          <a:p xmlns:a="http://schemas.openxmlformats.org/drawingml/2006/main">
            <a:pPr algn="l">
              <a:defRPr sz="1875" b="1">
                <a:solidFill>
                  <a:srgbClr val="0F766E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F766E"/>
                </a:solidFill>
                <a:latin typeface="Arial"/>
                <a:ea typeface="Arial"/>
                <a:cs typeface="Arial"/>
              </a:rPr>
              <a:t>agnicodetechnologies.com</a:t>
            </a:r>
          </a:p>
        </p:txBody>
      </p:sp>
      <p:sp>
        <p:nvSpPr>
          <p:cNvPr id="4" name="closing-disclaimer">
            <a:extLst xmlns:a="http://schemas.openxmlformats.org/drawingml/2006/main">
              <a:ext uri="{FF2B5EF4-FFF2-40B4-BE49-F238E27FC236}">
                <a16:creationId xmlns:a16="http://schemas.microsoft.com/office/drawing/2014/main" id="{1DAD2381-954F-41E5-8CC3-97E2DCBDF5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076950"/>
            <a:ext cx="6477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77B78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77B78"/>
                </a:solidFill>
                <a:latin typeface="Arial"/>
                <a:ea typeface="Arial"/>
                <a:cs typeface="Arial"/>
              </a:rPr>
              <a:t>Introductory material - not an offer to sell securities.</a:t>
            </a:r>
          </a:p>
        </p:txBody>
      </p:sp>
      <p:sp>
        <p:nvSpPr>
          <p:cNvPr id="5" name="closing-accent-rule">
            <a:extLst xmlns:a="http://schemas.openxmlformats.org/drawingml/2006/main">
              <a:ext uri="{FF2B5EF4-FFF2-40B4-BE49-F238E27FC236}">
                <a16:creationId xmlns:a16="http://schemas.microsoft.com/office/drawing/2014/main" id="{B8AF2F7C-3089-47F1-83CE-23FBEFFF0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48950" y="361950"/>
            <a:ext cx="1143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2410C"/>
          </a:solidFill>
          <a:ln xmlns:a="http://schemas.openxmlformats.org/drawingml/2006/main" w="0">
            <a:noFill/>
            <a:prstDash val="solid"/>
          </a:ln>
        </p:spPr>
      </p:sp>
    </p:spTree>
    <p:extLst>
      <p:ext uri="{BB962C8B-B14F-4D97-AF65-F5344CB8AC3E}">
        <p14:creationId xmlns:p14="http://schemas.microsoft.com/office/powerpoint/2010/main" val="59325777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2026-08-31T13:31:09.5100000Z</dcterms:created>
  <dcterms:modified xsi:type="dcterms:W3CDTF">2026-08-31T13:31:09.5100000Z</dcterms:modified>
</coreProperties>
</file>